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1"/>
  </p:notesMasterIdLst>
  <p:sldIdLst>
    <p:sldId id="269" r:id="rId2"/>
    <p:sldId id="257" r:id="rId3"/>
    <p:sldId id="258" r:id="rId4"/>
    <p:sldId id="265" r:id="rId5"/>
    <p:sldId id="270" r:id="rId6"/>
    <p:sldId id="266" r:id="rId7"/>
    <p:sldId id="267" r:id="rId8"/>
    <p:sldId id="268"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92F0AA-22BA-94C1-A9B7-3F7D88FB4988}" name="Christopher Skinner" initials="CS" userId="e5d1a795ad083b15" providerId="Windows Live"/>
  <p188:author id="{B06636F6-64D3-5FE0-5BC8-1232C5B5DCF4}" name="Lloyd Williams, Alison" initials="LWA" userId="S::lloydwi1@lancaster.ac.uk::de6d39dc-c733-4802-bf7a-420f015a04c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75000"/>
  </p:normalViewPr>
  <p:slideViewPr>
    <p:cSldViewPr snapToGrid="0" snapToObjects="1">
      <p:cViewPr varScale="1">
        <p:scale>
          <a:sx n="51" d="100"/>
          <a:sy n="51" d="100"/>
        </p:scale>
        <p:origin x="49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51BAA-6300-1546-804B-5AB5718484C9}" type="datetimeFigureOut">
              <a:rPr lang="en-US" smtClean="0"/>
              <a:t>3/29/2022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E140B6-3451-A84E-A23E-C67A2CBE416D}" type="slidenum">
              <a:rPr lang="en-US" smtClean="0"/>
              <a:t>‹#›</a:t>
            </a:fld>
            <a:endParaRPr lang="en-US"/>
          </a:p>
        </p:txBody>
      </p:sp>
    </p:spTree>
    <p:extLst>
      <p:ext uri="{BB962C8B-B14F-4D97-AF65-F5344CB8AC3E}">
        <p14:creationId xmlns:p14="http://schemas.microsoft.com/office/powerpoint/2010/main" val="1831672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E140B6-3451-A84E-A23E-C67A2CBE416D}" type="slidenum">
              <a:rPr lang="en-US" smtClean="0"/>
              <a:t>1</a:t>
            </a:fld>
            <a:endParaRPr lang="en-US"/>
          </a:p>
        </p:txBody>
      </p:sp>
    </p:spTree>
    <p:extLst>
      <p:ext uri="{BB962C8B-B14F-4D97-AF65-F5344CB8AC3E}">
        <p14:creationId xmlns:p14="http://schemas.microsoft.com/office/powerpoint/2010/main" val="395486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the previous two lessons we explored how flooding can impact young people and their families through the stories of Callum and </a:t>
            </a:r>
            <a:r>
              <a:rPr lang="en-US" dirty="0" err="1"/>
              <a:t>Sali</a:t>
            </a:r>
            <a:endParaRPr lang="en-US" dirty="0"/>
          </a:p>
          <a:p>
            <a:pPr marL="171450" indent="-171450">
              <a:buFont typeface="Arial" panose="020B0604020202020204" pitchFamily="34" charset="0"/>
              <a:buChar char="•"/>
            </a:pPr>
            <a:r>
              <a:rPr lang="en-US" dirty="0"/>
              <a:t>We also started to explore how the young people in these flood story videos drew on their knowledge and experience of flooding to come up with ideas for action at family, local community and national level</a:t>
            </a:r>
          </a:p>
          <a:p>
            <a:pPr marL="171450" indent="-171450">
              <a:buFont typeface="Arial" panose="020B0604020202020204" pitchFamily="34" charset="0"/>
              <a:buChar char="•"/>
            </a:pPr>
            <a:r>
              <a:rPr lang="en-US" dirty="0"/>
              <a:t>Today we’re going to think about who is involved in managing flood risk and how – the various ‘stakeholders’ involved in flooding – and we’ll start to explore ideas for how you could get involved in action </a:t>
            </a:r>
          </a:p>
        </p:txBody>
      </p:sp>
      <p:sp>
        <p:nvSpPr>
          <p:cNvPr id="4" name="Slide Number Placeholder 3"/>
          <p:cNvSpPr>
            <a:spLocks noGrp="1"/>
          </p:cNvSpPr>
          <p:nvPr>
            <p:ph type="sldNum" sz="quarter" idx="5"/>
          </p:nvPr>
        </p:nvSpPr>
        <p:spPr/>
        <p:txBody>
          <a:bodyPr/>
          <a:lstStyle/>
          <a:p>
            <a:fld id="{21E140B6-3451-A84E-A23E-C67A2CBE416D}" type="slidenum">
              <a:rPr lang="en-US" smtClean="0"/>
              <a:t>2</a:t>
            </a:fld>
            <a:endParaRPr lang="en-US"/>
          </a:p>
        </p:txBody>
      </p:sp>
    </p:spTree>
    <p:extLst>
      <p:ext uri="{BB962C8B-B14F-4D97-AF65-F5344CB8AC3E}">
        <p14:creationId xmlns:p14="http://schemas.microsoft.com/office/powerpoint/2010/main" val="3089672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E140B6-3451-A84E-A23E-C67A2CBE416D}" type="slidenum">
              <a:rPr lang="en-US" smtClean="0"/>
              <a:t>3</a:t>
            </a:fld>
            <a:endParaRPr lang="en-US"/>
          </a:p>
        </p:txBody>
      </p:sp>
    </p:spTree>
    <p:extLst>
      <p:ext uri="{BB962C8B-B14F-4D97-AF65-F5344CB8AC3E}">
        <p14:creationId xmlns:p14="http://schemas.microsoft.com/office/powerpoint/2010/main" val="1001933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Remind students of the Flood Manifestos created by Callum and </a:t>
            </a:r>
            <a:r>
              <a:rPr lang="en-US" dirty="0" err="1"/>
              <a:t>Sali</a:t>
            </a:r>
            <a:r>
              <a:rPr lang="en-US" dirty="0"/>
              <a:t> and the other young people involved in the flood research project</a:t>
            </a:r>
          </a:p>
          <a:p>
            <a:pPr marL="171450" indent="-171450">
              <a:buFont typeface="Arial" panose="020B0604020202020204" pitchFamily="34" charset="0"/>
              <a:buChar char="•"/>
            </a:pPr>
            <a:r>
              <a:rPr lang="en-US" dirty="0"/>
              <a:t>Last time we talked about their ideas for action – from individual/family level, through to local community to national, decision-maker level</a:t>
            </a:r>
          </a:p>
          <a:p>
            <a:pPr marL="171450" indent="-171450">
              <a:buFont typeface="Arial" panose="020B0604020202020204" pitchFamily="34" charset="0"/>
              <a:buChar char="•"/>
            </a:pPr>
            <a:r>
              <a:rPr lang="en-US" dirty="0"/>
              <a:t>Today we’re going to start by thinking more about exactly WHO is involved in action on flooding</a:t>
            </a:r>
          </a:p>
        </p:txBody>
      </p:sp>
      <p:sp>
        <p:nvSpPr>
          <p:cNvPr id="4" name="Slide Number Placeholder 3"/>
          <p:cNvSpPr>
            <a:spLocks noGrp="1"/>
          </p:cNvSpPr>
          <p:nvPr>
            <p:ph type="sldNum" sz="quarter" idx="5"/>
          </p:nvPr>
        </p:nvSpPr>
        <p:spPr/>
        <p:txBody>
          <a:bodyPr/>
          <a:lstStyle/>
          <a:p>
            <a:fld id="{21E140B6-3451-A84E-A23E-C67A2CBE416D}" type="slidenum">
              <a:rPr lang="en-US" smtClean="0"/>
              <a:t>5</a:t>
            </a:fld>
            <a:endParaRPr lang="en-US"/>
          </a:p>
        </p:txBody>
      </p:sp>
    </p:spTree>
    <p:extLst>
      <p:ext uri="{BB962C8B-B14F-4D97-AF65-F5344CB8AC3E}">
        <p14:creationId xmlns:p14="http://schemas.microsoft.com/office/powerpoint/2010/main" val="1776095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Ask students: who is involved in managing flood risk at family, local community and national level – and HOW?</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Facilitate class discussion, listing ideas on the whiteboard</a:t>
            </a:r>
            <a:r>
              <a:rPr lang="en-GB" dirty="0">
                <a:effectLst/>
              </a:rPr>
              <a:t> </a:t>
            </a:r>
            <a:endParaRPr lang="en-US" dirty="0"/>
          </a:p>
        </p:txBody>
      </p:sp>
      <p:sp>
        <p:nvSpPr>
          <p:cNvPr id="4" name="Slide Number Placeholder 3"/>
          <p:cNvSpPr>
            <a:spLocks noGrp="1"/>
          </p:cNvSpPr>
          <p:nvPr>
            <p:ph type="sldNum" sz="quarter" idx="5"/>
          </p:nvPr>
        </p:nvSpPr>
        <p:spPr/>
        <p:txBody>
          <a:bodyPr/>
          <a:lstStyle/>
          <a:p>
            <a:fld id="{21E140B6-3451-A84E-A23E-C67A2CBE416D}" type="slidenum">
              <a:rPr lang="en-US" smtClean="0"/>
              <a:t>6</a:t>
            </a:fld>
            <a:endParaRPr lang="en-US"/>
          </a:p>
        </p:txBody>
      </p:sp>
    </p:spTree>
    <p:extLst>
      <p:ext uri="{BB962C8B-B14F-4D97-AF65-F5344CB8AC3E}">
        <p14:creationId xmlns:p14="http://schemas.microsoft.com/office/powerpoint/2010/main" val="565443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Remind students of the main actions they identified last time from the Young People’s Flood Manifestos</a:t>
            </a:r>
          </a:p>
          <a:p>
            <a:pPr marL="171450" indent="-171450">
              <a:buFont typeface="Arial" panose="020B0604020202020204" pitchFamily="34" charset="0"/>
              <a:buChar char="•"/>
            </a:pPr>
            <a:r>
              <a:rPr lang="en-US" dirty="0"/>
              <a:t>Are there any further actions they want to add to the ones already identified?</a:t>
            </a:r>
          </a:p>
          <a:p>
            <a:pPr marL="171450" indent="-171450">
              <a:buFont typeface="Arial" panose="020B0604020202020204" pitchFamily="34" charset="0"/>
              <a:buChar char="•"/>
            </a:pPr>
            <a:r>
              <a:rPr lang="en-US" dirty="0"/>
              <a:t>Ask students in groups to rank these actions in priority order (using cards on which these priorities have already been written, if possible)</a:t>
            </a:r>
          </a:p>
          <a:p>
            <a:pPr marL="171450" indent="-171450">
              <a:buFont typeface="Arial" panose="020B0604020202020204" pitchFamily="34" charset="0"/>
              <a:buChar char="•"/>
            </a:pPr>
            <a:r>
              <a:rPr lang="en-US" dirty="0"/>
              <a:t>Groups feed back</a:t>
            </a:r>
          </a:p>
        </p:txBody>
      </p:sp>
      <p:sp>
        <p:nvSpPr>
          <p:cNvPr id="4" name="Slide Number Placeholder 3"/>
          <p:cNvSpPr>
            <a:spLocks noGrp="1"/>
          </p:cNvSpPr>
          <p:nvPr>
            <p:ph type="sldNum" sz="quarter" idx="5"/>
          </p:nvPr>
        </p:nvSpPr>
        <p:spPr/>
        <p:txBody>
          <a:bodyPr/>
          <a:lstStyle/>
          <a:p>
            <a:fld id="{21E140B6-3451-A84E-A23E-C67A2CBE416D}" type="slidenum">
              <a:rPr lang="en-US" smtClean="0"/>
              <a:t>7</a:t>
            </a:fld>
            <a:endParaRPr lang="en-US"/>
          </a:p>
        </p:txBody>
      </p:sp>
    </p:spTree>
    <p:extLst>
      <p:ext uri="{BB962C8B-B14F-4D97-AF65-F5344CB8AC3E}">
        <p14:creationId xmlns:p14="http://schemas.microsoft.com/office/powerpoint/2010/main" val="2165704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Introduce idea of the class taking action on one main priority. </a:t>
            </a:r>
          </a:p>
          <a:p>
            <a:pPr marL="171450" indent="-171450">
              <a:buFont typeface="Arial" panose="020B0604020202020204" pitchFamily="34" charset="0"/>
              <a:buChar char="•"/>
            </a:pPr>
            <a:r>
              <a:rPr lang="en-US" dirty="0"/>
              <a:t>Explain how different choices will require different kinds of action and involve different stakeholders (as noted in the previous activity). </a:t>
            </a:r>
          </a:p>
          <a:p>
            <a:pPr marL="171450" indent="-171450">
              <a:buFont typeface="Arial" panose="020B0604020202020204" pitchFamily="34" charset="0"/>
              <a:buChar char="•"/>
            </a:pPr>
            <a:r>
              <a:rPr lang="en-US" dirty="0"/>
              <a:t>They should think about an action that is SMART – in particular, something concrete, relevant and achievable where they think they could make a difference</a:t>
            </a:r>
          </a:p>
          <a:p>
            <a:pPr marL="171450" indent="-171450">
              <a:buFont typeface="Arial" panose="020B0604020202020204" pitchFamily="34" charset="0"/>
              <a:buChar char="•"/>
            </a:pPr>
            <a:r>
              <a:rPr lang="en-US" dirty="0"/>
              <a:t>They might want to think about steps they could take in their own school or locality such as creating a school flood plan or running an assembly or open day about flooding for the local community</a:t>
            </a:r>
          </a:p>
          <a:p>
            <a:pPr marL="171450" indent="-171450">
              <a:buFont typeface="Arial" panose="020B0604020202020204" pitchFamily="34" charset="0"/>
              <a:buChar char="•"/>
            </a:pPr>
            <a:r>
              <a:rPr lang="en-US" dirty="0"/>
              <a:t>Discuss and agree on one action (by vote or some other means)</a:t>
            </a:r>
          </a:p>
          <a:p>
            <a:pPr marL="171450" indent="-171450">
              <a:buFont typeface="Arial" panose="020B0604020202020204" pitchFamily="34" charset="0"/>
              <a:buChar char="•"/>
            </a:pPr>
            <a:r>
              <a:rPr lang="en-US" dirty="0"/>
              <a:t>Once the class has decided their action, students start working in groups on ideas for this action, using discussion prompts</a:t>
            </a:r>
          </a:p>
          <a:p>
            <a:pPr marL="171450" indent="-171450">
              <a:buFont typeface="Arial" panose="020B0604020202020204" pitchFamily="34" charset="0"/>
              <a:buChar char="•"/>
            </a:pPr>
            <a:r>
              <a:rPr lang="en-US" dirty="0"/>
              <a:t>Feed back their initial ideas</a:t>
            </a:r>
          </a:p>
        </p:txBody>
      </p:sp>
      <p:sp>
        <p:nvSpPr>
          <p:cNvPr id="4" name="Slide Number Placeholder 3"/>
          <p:cNvSpPr>
            <a:spLocks noGrp="1"/>
          </p:cNvSpPr>
          <p:nvPr>
            <p:ph type="sldNum" sz="quarter" idx="5"/>
          </p:nvPr>
        </p:nvSpPr>
        <p:spPr/>
        <p:txBody>
          <a:bodyPr/>
          <a:lstStyle/>
          <a:p>
            <a:fld id="{21E140B6-3451-A84E-A23E-C67A2CBE416D}" type="slidenum">
              <a:rPr lang="en-US" smtClean="0"/>
              <a:t>8</a:t>
            </a:fld>
            <a:endParaRPr lang="en-US"/>
          </a:p>
        </p:txBody>
      </p:sp>
    </p:spTree>
    <p:extLst>
      <p:ext uri="{BB962C8B-B14F-4D97-AF65-F5344CB8AC3E}">
        <p14:creationId xmlns:p14="http://schemas.microsoft.com/office/powerpoint/2010/main" val="2543718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Review what the students have achieved today and their plans so far, as well as the next steps required to work on their action</a:t>
            </a:r>
          </a:p>
        </p:txBody>
      </p:sp>
      <p:sp>
        <p:nvSpPr>
          <p:cNvPr id="4" name="Slide Number Placeholder 3"/>
          <p:cNvSpPr>
            <a:spLocks noGrp="1"/>
          </p:cNvSpPr>
          <p:nvPr>
            <p:ph type="sldNum" sz="quarter" idx="5"/>
          </p:nvPr>
        </p:nvSpPr>
        <p:spPr/>
        <p:txBody>
          <a:bodyPr/>
          <a:lstStyle/>
          <a:p>
            <a:fld id="{21E140B6-3451-A84E-A23E-C67A2CBE416D}" type="slidenum">
              <a:rPr lang="en-US" smtClean="0"/>
              <a:t>9</a:t>
            </a:fld>
            <a:endParaRPr lang="en-US"/>
          </a:p>
        </p:txBody>
      </p:sp>
    </p:spTree>
    <p:extLst>
      <p:ext uri="{BB962C8B-B14F-4D97-AF65-F5344CB8AC3E}">
        <p14:creationId xmlns:p14="http://schemas.microsoft.com/office/powerpoint/2010/main" val="2597172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0E726-60A6-9447-9E93-6D9AB76B6D8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5F75BC2-AE1F-2F47-A8F5-CEDA74645A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5B82729-0C20-0543-9C65-C40024BC9C92}"/>
              </a:ext>
            </a:extLst>
          </p:cNvPr>
          <p:cNvSpPr>
            <a:spLocks noGrp="1"/>
          </p:cNvSpPr>
          <p:nvPr>
            <p:ph type="dt" sz="half" idx="10"/>
          </p:nvPr>
        </p:nvSpPr>
        <p:spPr/>
        <p:txBody>
          <a:bodyPr/>
          <a:lstStyle/>
          <a:p>
            <a:fld id="{D64DF6A4-30A6-AC46-98CD-BB860279A354}" type="datetimeFigureOut">
              <a:rPr lang="en-US" smtClean="0"/>
              <a:t>3/29/2022</a:t>
            </a:fld>
            <a:endParaRPr lang="en-US"/>
          </a:p>
        </p:txBody>
      </p:sp>
      <p:sp>
        <p:nvSpPr>
          <p:cNvPr id="5" name="Footer Placeholder 4">
            <a:extLst>
              <a:ext uri="{FF2B5EF4-FFF2-40B4-BE49-F238E27FC236}">
                <a16:creationId xmlns:a16="http://schemas.microsoft.com/office/drawing/2014/main" id="{65AAF50F-8FDA-764C-9699-5CD64CFF29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7E5EFC-12B4-2742-9231-99490B9028CE}"/>
              </a:ext>
            </a:extLst>
          </p:cNvPr>
          <p:cNvSpPr>
            <a:spLocks noGrp="1"/>
          </p:cNvSpPr>
          <p:nvPr>
            <p:ph type="sldNum" sz="quarter" idx="12"/>
          </p:nvPr>
        </p:nvSpPr>
        <p:spPr/>
        <p:txBody>
          <a:bodyPr/>
          <a:lstStyle/>
          <a:p>
            <a:fld id="{4765FC0E-6334-714D-98E3-6C5BDB0C5C80}" type="slidenum">
              <a:rPr lang="en-US" smtClean="0"/>
              <a:t>‹#›</a:t>
            </a:fld>
            <a:endParaRPr lang="en-US"/>
          </a:p>
        </p:txBody>
      </p:sp>
    </p:spTree>
    <p:extLst>
      <p:ext uri="{BB962C8B-B14F-4D97-AF65-F5344CB8AC3E}">
        <p14:creationId xmlns:p14="http://schemas.microsoft.com/office/powerpoint/2010/main" val="3490751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6684F-7423-2B42-B494-DE31FC265AE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4598958-AA49-A148-A6A2-CC3EBCAC1E1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DC2B7F8-DDB6-2F49-985F-B5275DDC058B}"/>
              </a:ext>
            </a:extLst>
          </p:cNvPr>
          <p:cNvSpPr>
            <a:spLocks noGrp="1"/>
          </p:cNvSpPr>
          <p:nvPr>
            <p:ph type="dt" sz="half" idx="10"/>
          </p:nvPr>
        </p:nvSpPr>
        <p:spPr/>
        <p:txBody>
          <a:bodyPr/>
          <a:lstStyle/>
          <a:p>
            <a:fld id="{D64DF6A4-30A6-AC46-98CD-BB860279A354}" type="datetimeFigureOut">
              <a:rPr lang="en-US" smtClean="0"/>
              <a:t>3/29/2022</a:t>
            </a:fld>
            <a:endParaRPr lang="en-US"/>
          </a:p>
        </p:txBody>
      </p:sp>
      <p:sp>
        <p:nvSpPr>
          <p:cNvPr id="5" name="Footer Placeholder 4">
            <a:extLst>
              <a:ext uri="{FF2B5EF4-FFF2-40B4-BE49-F238E27FC236}">
                <a16:creationId xmlns:a16="http://schemas.microsoft.com/office/drawing/2014/main" id="{170719B1-2BC2-394A-9AEE-DFFBAF1363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DBFAA-C24D-D944-90E6-4DEF3D4B17D2}"/>
              </a:ext>
            </a:extLst>
          </p:cNvPr>
          <p:cNvSpPr>
            <a:spLocks noGrp="1"/>
          </p:cNvSpPr>
          <p:nvPr>
            <p:ph type="sldNum" sz="quarter" idx="12"/>
          </p:nvPr>
        </p:nvSpPr>
        <p:spPr/>
        <p:txBody>
          <a:bodyPr/>
          <a:lstStyle/>
          <a:p>
            <a:fld id="{4765FC0E-6334-714D-98E3-6C5BDB0C5C80}" type="slidenum">
              <a:rPr lang="en-US" smtClean="0"/>
              <a:t>‹#›</a:t>
            </a:fld>
            <a:endParaRPr lang="en-US"/>
          </a:p>
        </p:txBody>
      </p:sp>
    </p:spTree>
    <p:extLst>
      <p:ext uri="{BB962C8B-B14F-4D97-AF65-F5344CB8AC3E}">
        <p14:creationId xmlns:p14="http://schemas.microsoft.com/office/powerpoint/2010/main" val="49188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8FB86D-E02E-C449-8BE9-E5309498966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EF14F3E-FA14-C64C-97C2-ADFC8638134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0232EC8-2B80-4049-963C-D99E68235070}"/>
              </a:ext>
            </a:extLst>
          </p:cNvPr>
          <p:cNvSpPr>
            <a:spLocks noGrp="1"/>
          </p:cNvSpPr>
          <p:nvPr>
            <p:ph type="dt" sz="half" idx="10"/>
          </p:nvPr>
        </p:nvSpPr>
        <p:spPr/>
        <p:txBody>
          <a:bodyPr/>
          <a:lstStyle/>
          <a:p>
            <a:fld id="{D64DF6A4-30A6-AC46-98CD-BB860279A354}" type="datetimeFigureOut">
              <a:rPr lang="en-US" smtClean="0"/>
              <a:t>3/29/2022</a:t>
            </a:fld>
            <a:endParaRPr lang="en-US"/>
          </a:p>
        </p:txBody>
      </p:sp>
      <p:sp>
        <p:nvSpPr>
          <p:cNvPr id="5" name="Footer Placeholder 4">
            <a:extLst>
              <a:ext uri="{FF2B5EF4-FFF2-40B4-BE49-F238E27FC236}">
                <a16:creationId xmlns:a16="http://schemas.microsoft.com/office/drawing/2014/main" id="{5C5B175E-E9B6-F845-B3AF-7C9FFD6B5C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51F1DA-3BFB-D648-8C62-CDE183495EDC}"/>
              </a:ext>
            </a:extLst>
          </p:cNvPr>
          <p:cNvSpPr>
            <a:spLocks noGrp="1"/>
          </p:cNvSpPr>
          <p:nvPr>
            <p:ph type="sldNum" sz="quarter" idx="12"/>
          </p:nvPr>
        </p:nvSpPr>
        <p:spPr/>
        <p:txBody>
          <a:bodyPr/>
          <a:lstStyle/>
          <a:p>
            <a:fld id="{4765FC0E-6334-714D-98E3-6C5BDB0C5C80}" type="slidenum">
              <a:rPr lang="en-US" smtClean="0"/>
              <a:t>‹#›</a:t>
            </a:fld>
            <a:endParaRPr lang="en-US"/>
          </a:p>
        </p:txBody>
      </p:sp>
    </p:spTree>
    <p:extLst>
      <p:ext uri="{BB962C8B-B14F-4D97-AF65-F5344CB8AC3E}">
        <p14:creationId xmlns:p14="http://schemas.microsoft.com/office/powerpoint/2010/main" val="94706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B4C09-93CC-6B4F-BD68-2D948E15904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8A677CF-5F24-D84A-8CBB-1F02D243EA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2D99E3D-F082-254F-83AE-9E29AE0B40BA}"/>
              </a:ext>
            </a:extLst>
          </p:cNvPr>
          <p:cNvSpPr>
            <a:spLocks noGrp="1"/>
          </p:cNvSpPr>
          <p:nvPr>
            <p:ph type="dt" sz="half" idx="10"/>
          </p:nvPr>
        </p:nvSpPr>
        <p:spPr/>
        <p:txBody>
          <a:bodyPr/>
          <a:lstStyle/>
          <a:p>
            <a:fld id="{D64DF6A4-30A6-AC46-98CD-BB860279A354}" type="datetimeFigureOut">
              <a:rPr lang="en-US" smtClean="0"/>
              <a:t>3/29/2022</a:t>
            </a:fld>
            <a:endParaRPr lang="en-US"/>
          </a:p>
        </p:txBody>
      </p:sp>
      <p:sp>
        <p:nvSpPr>
          <p:cNvPr id="5" name="Footer Placeholder 4">
            <a:extLst>
              <a:ext uri="{FF2B5EF4-FFF2-40B4-BE49-F238E27FC236}">
                <a16:creationId xmlns:a16="http://schemas.microsoft.com/office/drawing/2014/main" id="{44F586F9-5161-504F-BED1-77C6B467D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ABA82-64A8-294B-8559-BAF0979EEBC7}"/>
              </a:ext>
            </a:extLst>
          </p:cNvPr>
          <p:cNvSpPr>
            <a:spLocks noGrp="1"/>
          </p:cNvSpPr>
          <p:nvPr>
            <p:ph type="sldNum" sz="quarter" idx="12"/>
          </p:nvPr>
        </p:nvSpPr>
        <p:spPr/>
        <p:txBody>
          <a:bodyPr/>
          <a:lstStyle/>
          <a:p>
            <a:fld id="{4765FC0E-6334-714D-98E3-6C5BDB0C5C80}" type="slidenum">
              <a:rPr lang="en-US" smtClean="0"/>
              <a:t>‹#›</a:t>
            </a:fld>
            <a:endParaRPr lang="en-US"/>
          </a:p>
        </p:txBody>
      </p:sp>
    </p:spTree>
    <p:extLst>
      <p:ext uri="{BB962C8B-B14F-4D97-AF65-F5344CB8AC3E}">
        <p14:creationId xmlns:p14="http://schemas.microsoft.com/office/powerpoint/2010/main" val="1384811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66893-B792-7843-B82B-0472AFDEC64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69865C9-5E6E-E94C-9585-5C94CDB64D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74FBEA1-47AE-7E4E-9B98-2B0E0497AC1F}"/>
              </a:ext>
            </a:extLst>
          </p:cNvPr>
          <p:cNvSpPr>
            <a:spLocks noGrp="1"/>
          </p:cNvSpPr>
          <p:nvPr>
            <p:ph type="dt" sz="half" idx="10"/>
          </p:nvPr>
        </p:nvSpPr>
        <p:spPr/>
        <p:txBody>
          <a:bodyPr/>
          <a:lstStyle/>
          <a:p>
            <a:fld id="{D64DF6A4-30A6-AC46-98CD-BB860279A354}" type="datetimeFigureOut">
              <a:rPr lang="en-US" smtClean="0"/>
              <a:t>3/29/2022</a:t>
            </a:fld>
            <a:endParaRPr lang="en-US"/>
          </a:p>
        </p:txBody>
      </p:sp>
      <p:sp>
        <p:nvSpPr>
          <p:cNvPr id="5" name="Footer Placeholder 4">
            <a:extLst>
              <a:ext uri="{FF2B5EF4-FFF2-40B4-BE49-F238E27FC236}">
                <a16:creationId xmlns:a16="http://schemas.microsoft.com/office/drawing/2014/main" id="{67F34207-3272-D64F-9463-DB8DFA54CF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3AD0A-C433-6747-9E4E-4ABE896683C5}"/>
              </a:ext>
            </a:extLst>
          </p:cNvPr>
          <p:cNvSpPr>
            <a:spLocks noGrp="1"/>
          </p:cNvSpPr>
          <p:nvPr>
            <p:ph type="sldNum" sz="quarter" idx="12"/>
          </p:nvPr>
        </p:nvSpPr>
        <p:spPr/>
        <p:txBody>
          <a:bodyPr/>
          <a:lstStyle/>
          <a:p>
            <a:fld id="{4765FC0E-6334-714D-98E3-6C5BDB0C5C80}" type="slidenum">
              <a:rPr lang="en-US" smtClean="0"/>
              <a:t>‹#›</a:t>
            </a:fld>
            <a:endParaRPr lang="en-US"/>
          </a:p>
        </p:txBody>
      </p:sp>
    </p:spTree>
    <p:extLst>
      <p:ext uri="{BB962C8B-B14F-4D97-AF65-F5344CB8AC3E}">
        <p14:creationId xmlns:p14="http://schemas.microsoft.com/office/powerpoint/2010/main" val="3903025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B7E23-9895-9646-B752-3DB934D1542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F579DF2-6D6D-804D-B1E3-E08D3AEE66E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C756280-C733-E54B-AFAF-C87F637FBCD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7F8C714-D0EC-2547-8649-268DE936074F}"/>
              </a:ext>
            </a:extLst>
          </p:cNvPr>
          <p:cNvSpPr>
            <a:spLocks noGrp="1"/>
          </p:cNvSpPr>
          <p:nvPr>
            <p:ph type="dt" sz="half" idx="10"/>
          </p:nvPr>
        </p:nvSpPr>
        <p:spPr/>
        <p:txBody>
          <a:bodyPr/>
          <a:lstStyle/>
          <a:p>
            <a:fld id="{D64DF6A4-30A6-AC46-98CD-BB860279A354}" type="datetimeFigureOut">
              <a:rPr lang="en-US" smtClean="0"/>
              <a:t>3/29/2022</a:t>
            </a:fld>
            <a:endParaRPr lang="en-US"/>
          </a:p>
        </p:txBody>
      </p:sp>
      <p:sp>
        <p:nvSpPr>
          <p:cNvPr id="6" name="Footer Placeholder 5">
            <a:extLst>
              <a:ext uri="{FF2B5EF4-FFF2-40B4-BE49-F238E27FC236}">
                <a16:creationId xmlns:a16="http://schemas.microsoft.com/office/drawing/2014/main" id="{5C2D905E-577B-DA44-9AA2-7D731943AB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DEA925-AB9C-6749-BEFF-8F112B9CCC01}"/>
              </a:ext>
            </a:extLst>
          </p:cNvPr>
          <p:cNvSpPr>
            <a:spLocks noGrp="1"/>
          </p:cNvSpPr>
          <p:nvPr>
            <p:ph type="sldNum" sz="quarter" idx="12"/>
          </p:nvPr>
        </p:nvSpPr>
        <p:spPr/>
        <p:txBody>
          <a:bodyPr/>
          <a:lstStyle/>
          <a:p>
            <a:fld id="{4765FC0E-6334-714D-98E3-6C5BDB0C5C80}" type="slidenum">
              <a:rPr lang="en-US" smtClean="0"/>
              <a:t>‹#›</a:t>
            </a:fld>
            <a:endParaRPr lang="en-US"/>
          </a:p>
        </p:txBody>
      </p:sp>
    </p:spTree>
    <p:extLst>
      <p:ext uri="{BB962C8B-B14F-4D97-AF65-F5344CB8AC3E}">
        <p14:creationId xmlns:p14="http://schemas.microsoft.com/office/powerpoint/2010/main" val="1111787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5068D-E35B-DC48-9764-AE7D05FB0D9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C12B4A1-0E2C-0949-A216-82320B03DE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3F0D6B9-9CDA-F845-B476-59E61862807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69D19EE-4173-5B4B-BF29-DCC27F2F44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184EE7F-D449-004B-9DCE-B0689EA302E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11D5D84-D513-2944-8910-E97940E7E434}"/>
              </a:ext>
            </a:extLst>
          </p:cNvPr>
          <p:cNvSpPr>
            <a:spLocks noGrp="1"/>
          </p:cNvSpPr>
          <p:nvPr>
            <p:ph type="dt" sz="half" idx="10"/>
          </p:nvPr>
        </p:nvSpPr>
        <p:spPr/>
        <p:txBody>
          <a:bodyPr/>
          <a:lstStyle/>
          <a:p>
            <a:fld id="{D64DF6A4-30A6-AC46-98CD-BB860279A354}" type="datetimeFigureOut">
              <a:rPr lang="en-US" smtClean="0"/>
              <a:t>3/29/2022</a:t>
            </a:fld>
            <a:endParaRPr lang="en-US"/>
          </a:p>
        </p:txBody>
      </p:sp>
      <p:sp>
        <p:nvSpPr>
          <p:cNvPr id="8" name="Footer Placeholder 7">
            <a:extLst>
              <a:ext uri="{FF2B5EF4-FFF2-40B4-BE49-F238E27FC236}">
                <a16:creationId xmlns:a16="http://schemas.microsoft.com/office/drawing/2014/main" id="{04F8201F-D5B7-3448-8FBB-088C977A7C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2DFC4D-9098-F240-94B8-DBAD61AB3DAF}"/>
              </a:ext>
            </a:extLst>
          </p:cNvPr>
          <p:cNvSpPr>
            <a:spLocks noGrp="1"/>
          </p:cNvSpPr>
          <p:nvPr>
            <p:ph type="sldNum" sz="quarter" idx="12"/>
          </p:nvPr>
        </p:nvSpPr>
        <p:spPr/>
        <p:txBody>
          <a:bodyPr/>
          <a:lstStyle/>
          <a:p>
            <a:fld id="{4765FC0E-6334-714D-98E3-6C5BDB0C5C80}" type="slidenum">
              <a:rPr lang="en-US" smtClean="0"/>
              <a:t>‹#›</a:t>
            </a:fld>
            <a:endParaRPr lang="en-US"/>
          </a:p>
        </p:txBody>
      </p:sp>
    </p:spTree>
    <p:extLst>
      <p:ext uri="{BB962C8B-B14F-4D97-AF65-F5344CB8AC3E}">
        <p14:creationId xmlns:p14="http://schemas.microsoft.com/office/powerpoint/2010/main" val="1771268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A144B-5F64-2E46-A816-ED70239744C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206AF05-1B31-1645-8327-CD184A3C9DBF}"/>
              </a:ext>
            </a:extLst>
          </p:cNvPr>
          <p:cNvSpPr>
            <a:spLocks noGrp="1"/>
          </p:cNvSpPr>
          <p:nvPr>
            <p:ph type="dt" sz="half" idx="10"/>
          </p:nvPr>
        </p:nvSpPr>
        <p:spPr/>
        <p:txBody>
          <a:bodyPr/>
          <a:lstStyle/>
          <a:p>
            <a:fld id="{D64DF6A4-30A6-AC46-98CD-BB860279A354}" type="datetimeFigureOut">
              <a:rPr lang="en-US" smtClean="0"/>
              <a:t>3/29/2022</a:t>
            </a:fld>
            <a:endParaRPr lang="en-US"/>
          </a:p>
        </p:txBody>
      </p:sp>
      <p:sp>
        <p:nvSpPr>
          <p:cNvPr id="4" name="Footer Placeholder 3">
            <a:extLst>
              <a:ext uri="{FF2B5EF4-FFF2-40B4-BE49-F238E27FC236}">
                <a16:creationId xmlns:a16="http://schemas.microsoft.com/office/drawing/2014/main" id="{217F5917-1CC7-9C41-83EF-D4F01084FA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500750-ADAC-FD40-8AA4-5A07EC66B04E}"/>
              </a:ext>
            </a:extLst>
          </p:cNvPr>
          <p:cNvSpPr>
            <a:spLocks noGrp="1"/>
          </p:cNvSpPr>
          <p:nvPr>
            <p:ph type="sldNum" sz="quarter" idx="12"/>
          </p:nvPr>
        </p:nvSpPr>
        <p:spPr/>
        <p:txBody>
          <a:bodyPr/>
          <a:lstStyle/>
          <a:p>
            <a:fld id="{4765FC0E-6334-714D-98E3-6C5BDB0C5C80}" type="slidenum">
              <a:rPr lang="en-US" smtClean="0"/>
              <a:t>‹#›</a:t>
            </a:fld>
            <a:endParaRPr lang="en-US"/>
          </a:p>
        </p:txBody>
      </p:sp>
    </p:spTree>
    <p:extLst>
      <p:ext uri="{BB962C8B-B14F-4D97-AF65-F5344CB8AC3E}">
        <p14:creationId xmlns:p14="http://schemas.microsoft.com/office/powerpoint/2010/main" val="141063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115311-80DD-0B4E-8D68-212A14F561BC}"/>
              </a:ext>
            </a:extLst>
          </p:cNvPr>
          <p:cNvSpPr>
            <a:spLocks noGrp="1"/>
          </p:cNvSpPr>
          <p:nvPr>
            <p:ph type="dt" sz="half" idx="10"/>
          </p:nvPr>
        </p:nvSpPr>
        <p:spPr/>
        <p:txBody>
          <a:bodyPr/>
          <a:lstStyle/>
          <a:p>
            <a:fld id="{D64DF6A4-30A6-AC46-98CD-BB860279A354}" type="datetimeFigureOut">
              <a:rPr lang="en-US" smtClean="0"/>
              <a:t>3/29/2022</a:t>
            </a:fld>
            <a:endParaRPr lang="en-US"/>
          </a:p>
        </p:txBody>
      </p:sp>
      <p:sp>
        <p:nvSpPr>
          <p:cNvPr id="3" name="Footer Placeholder 2">
            <a:extLst>
              <a:ext uri="{FF2B5EF4-FFF2-40B4-BE49-F238E27FC236}">
                <a16:creationId xmlns:a16="http://schemas.microsoft.com/office/drawing/2014/main" id="{B2C453A7-4A6E-A845-994F-CA093DCD2A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C111BD-EBE5-6B4E-BDF3-A8E2D560F9B9}"/>
              </a:ext>
            </a:extLst>
          </p:cNvPr>
          <p:cNvSpPr>
            <a:spLocks noGrp="1"/>
          </p:cNvSpPr>
          <p:nvPr>
            <p:ph type="sldNum" sz="quarter" idx="12"/>
          </p:nvPr>
        </p:nvSpPr>
        <p:spPr/>
        <p:txBody>
          <a:bodyPr/>
          <a:lstStyle/>
          <a:p>
            <a:fld id="{4765FC0E-6334-714D-98E3-6C5BDB0C5C80}" type="slidenum">
              <a:rPr lang="en-US" smtClean="0"/>
              <a:t>‹#›</a:t>
            </a:fld>
            <a:endParaRPr lang="en-US"/>
          </a:p>
        </p:txBody>
      </p:sp>
    </p:spTree>
    <p:extLst>
      <p:ext uri="{BB962C8B-B14F-4D97-AF65-F5344CB8AC3E}">
        <p14:creationId xmlns:p14="http://schemas.microsoft.com/office/powerpoint/2010/main" val="1613511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142C2-F6C6-594C-869C-B7D3DD9ED32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CD29D19-3EEE-714B-8F57-3D52DBD739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7D53C42-97A9-ED43-BDAE-D76BF78C13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296FF6C-97A4-9947-B373-FD2A9066555A}"/>
              </a:ext>
            </a:extLst>
          </p:cNvPr>
          <p:cNvSpPr>
            <a:spLocks noGrp="1"/>
          </p:cNvSpPr>
          <p:nvPr>
            <p:ph type="dt" sz="half" idx="10"/>
          </p:nvPr>
        </p:nvSpPr>
        <p:spPr/>
        <p:txBody>
          <a:bodyPr/>
          <a:lstStyle/>
          <a:p>
            <a:fld id="{D64DF6A4-30A6-AC46-98CD-BB860279A354}" type="datetimeFigureOut">
              <a:rPr lang="en-US" smtClean="0"/>
              <a:t>3/29/2022</a:t>
            </a:fld>
            <a:endParaRPr lang="en-US"/>
          </a:p>
        </p:txBody>
      </p:sp>
      <p:sp>
        <p:nvSpPr>
          <p:cNvPr id="6" name="Footer Placeholder 5">
            <a:extLst>
              <a:ext uri="{FF2B5EF4-FFF2-40B4-BE49-F238E27FC236}">
                <a16:creationId xmlns:a16="http://schemas.microsoft.com/office/drawing/2014/main" id="{617FDBF1-74C3-6B47-9258-5983921907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2D894B-2913-7D46-9251-DEFCFC2D8387}"/>
              </a:ext>
            </a:extLst>
          </p:cNvPr>
          <p:cNvSpPr>
            <a:spLocks noGrp="1"/>
          </p:cNvSpPr>
          <p:nvPr>
            <p:ph type="sldNum" sz="quarter" idx="12"/>
          </p:nvPr>
        </p:nvSpPr>
        <p:spPr/>
        <p:txBody>
          <a:bodyPr/>
          <a:lstStyle/>
          <a:p>
            <a:fld id="{4765FC0E-6334-714D-98E3-6C5BDB0C5C80}" type="slidenum">
              <a:rPr lang="en-US" smtClean="0"/>
              <a:t>‹#›</a:t>
            </a:fld>
            <a:endParaRPr lang="en-US"/>
          </a:p>
        </p:txBody>
      </p:sp>
    </p:spTree>
    <p:extLst>
      <p:ext uri="{BB962C8B-B14F-4D97-AF65-F5344CB8AC3E}">
        <p14:creationId xmlns:p14="http://schemas.microsoft.com/office/powerpoint/2010/main" val="1284457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D6C15-8B3B-FA41-B3F8-B1A70368CA2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2787DED-944F-0A42-A4AE-C95BCABA92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158ED4-A6D4-F248-8543-097602BA4D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24C7887-76E4-694D-A596-2A320F011A0E}"/>
              </a:ext>
            </a:extLst>
          </p:cNvPr>
          <p:cNvSpPr>
            <a:spLocks noGrp="1"/>
          </p:cNvSpPr>
          <p:nvPr>
            <p:ph type="dt" sz="half" idx="10"/>
          </p:nvPr>
        </p:nvSpPr>
        <p:spPr/>
        <p:txBody>
          <a:bodyPr/>
          <a:lstStyle/>
          <a:p>
            <a:fld id="{D64DF6A4-30A6-AC46-98CD-BB860279A354}" type="datetimeFigureOut">
              <a:rPr lang="en-US" smtClean="0"/>
              <a:t>3/29/2022</a:t>
            </a:fld>
            <a:endParaRPr lang="en-US"/>
          </a:p>
        </p:txBody>
      </p:sp>
      <p:sp>
        <p:nvSpPr>
          <p:cNvPr id="6" name="Footer Placeholder 5">
            <a:extLst>
              <a:ext uri="{FF2B5EF4-FFF2-40B4-BE49-F238E27FC236}">
                <a16:creationId xmlns:a16="http://schemas.microsoft.com/office/drawing/2014/main" id="{D31E8CE1-D111-C640-A80F-EF9EA92302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A1D00B-6FF2-A44F-9B60-74B0D2832A85}"/>
              </a:ext>
            </a:extLst>
          </p:cNvPr>
          <p:cNvSpPr>
            <a:spLocks noGrp="1"/>
          </p:cNvSpPr>
          <p:nvPr>
            <p:ph type="sldNum" sz="quarter" idx="12"/>
          </p:nvPr>
        </p:nvSpPr>
        <p:spPr/>
        <p:txBody>
          <a:bodyPr/>
          <a:lstStyle/>
          <a:p>
            <a:fld id="{4765FC0E-6334-714D-98E3-6C5BDB0C5C80}" type="slidenum">
              <a:rPr lang="en-US" smtClean="0"/>
              <a:t>‹#›</a:t>
            </a:fld>
            <a:endParaRPr lang="en-US"/>
          </a:p>
        </p:txBody>
      </p:sp>
    </p:spTree>
    <p:extLst>
      <p:ext uri="{BB962C8B-B14F-4D97-AF65-F5344CB8AC3E}">
        <p14:creationId xmlns:p14="http://schemas.microsoft.com/office/powerpoint/2010/main" val="1197604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C26CAE-A9F4-8D4B-A319-006507B122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B13DF1B-4E8F-7D43-AE35-9EA61850B8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FF0A85D-BD46-9F4F-BE06-2EBDC08A0F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DF6A4-30A6-AC46-98CD-BB860279A354}" type="datetimeFigureOut">
              <a:rPr lang="en-US" smtClean="0"/>
              <a:t>3/29/2022</a:t>
            </a:fld>
            <a:endParaRPr lang="en-US"/>
          </a:p>
        </p:txBody>
      </p:sp>
      <p:sp>
        <p:nvSpPr>
          <p:cNvPr id="5" name="Footer Placeholder 4">
            <a:extLst>
              <a:ext uri="{FF2B5EF4-FFF2-40B4-BE49-F238E27FC236}">
                <a16:creationId xmlns:a16="http://schemas.microsoft.com/office/drawing/2014/main" id="{A8C6F92C-577B-D848-A36A-416D956748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63969D-1B2A-2747-B55C-379ADF06C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5FC0E-6334-714D-98E3-6C5BDB0C5C80}" type="slidenum">
              <a:rPr lang="en-US" smtClean="0"/>
              <a:t>‹#›</a:t>
            </a:fld>
            <a:endParaRPr lang="en-US"/>
          </a:p>
        </p:txBody>
      </p:sp>
    </p:spTree>
    <p:extLst>
      <p:ext uri="{BB962C8B-B14F-4D97-AF65-F5344CB8AC3E}">
        <p14:creationId xmlns:p14="http://schemas.microsoft.com/office/powerpoint/2010/main" val="284784130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81A60C-6122-6346-A04F-203AB6E74CEE}"/>
              </a:ext>
            </a:extLst>
          </p:cNvPr>
          <p:cNvSpPr txBox="1">
            <a:spLocks/>
          </p:cNvSpPr>
          <p:nvPr/>
        </p:nvSpPr>
        <p:spPr>
          <a:xfrm>
            <a:off x="3326562" y="2249454"/>
            <a:ext cx="5689907" cy="1065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6600" b="1" dirty="0">
                <a:solidFill>
                  <a:schemeClr val="accent5">
                    <a:lumMod val="50000"/>
                  </a:schemeClr>
                </a:solidFill>
                <a:latin typeface="Stag TT Semibold" panose="02000603060000020004" pitchFamily="2" charset="77"/>
              </a:rPr>
              <a:t>Taking Action</a:t>
            </a:r>
            <a:endParaRPr lang="en-GB" sz="6600" dirty="0">
              <a:solidFill>
                <a:schemeClr val="accent5">
                  <a:lumMod val="50000"/>
                </a:schemeClr>
              </a:solidFill>
            </a:endParaRPr>
          </a:p>
        </p:txBody>
      </p:sp>
      <p:pic>
        <p:nvPicPr>
          <p:cNvPr id="5" name="Picture 4" descr="Logo&#10;&#10;Description automatically generated with low confidence">
            <a:extLst>
              <a:ext uri="{FF2B5EF4-FFF2-40B4-BE49-F238E27FC236}">
                <a16:creationId xmlns:a16="http://schemas.microsoft.com/office/drawing/2014/main" id="{E64D31E6-A8E2-5649-8D98-F1E17C222E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971" y="553399"/>
            <a:ext cx="2959648" cy="898030"/>
          </a:xfrm>
          <a:prstGeom prst="rect">
            <a:avLst/>
          </a:prstGeom>
        </p:spPr>
      </p:pic>
      <p:grpSp>
        <p:nvGrpSpPr>
          <p:cNvPr id="6" name="Group 5">
            <a:extLst>
              <a:ext uri="{FF2B5EF4-FFF2-40B4-BE49-F238E27FC236}">
                <a16:creationId xmlns:a16="http://schemas.microsoft.com/office/drawing/2014/main" id="{4DD84386-2B63-C94F-BECE-C3CAA738D213}"/>
              </a:ext>
            </a:extLst>
          </p:cNvPr>
          <p:cNvGrpSpPr/>
          <p:nvPr/>
        </p:nvGrpSpPr>
        <p:grpSpPr>
          <a:xfrm>
            <a:off x="2151013" y="5519791"/>
            <a:ext cx="7889972" cy="639666"/>
            <a:chOff x="0" y="0"/>
            <a:chExt cx="6579649" cy="533621"/>
          </a:xfrm>
        </p:grpSpPr>
        <p:pic>
          <p:nvPicPr>
            <p:cNvPr id="9" name="Picture 8" descr="Text&#10;&#10;Description automatically generated">
              <a:extLst>
                <a:ext uri="{FF2B5EF4-FFF2-40B4-BE49-F238E27FC236}">
                  <a16:creationId xmlns:a16="http://schemas.microsoft.com/office/drawing/2014/main" id="{42709046-3952-884F-B8CA-2A0DD40FE92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3352800" cy="460375"/>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50944734-D203-E943-B280-5B5D649DBC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90622" y="127221"/>
              <a:ext cx="1297940" cy="4064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4E4AC6A3-F8AB-5D48-A7CC-CFACB3401B9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93419" y="95416"/>
              <a:ext cx="1586230" cy="437515"/>
            </a:xfrm>
            <a:prstGeom prst="rect">
              <a:avLst/>
            </a:prstGeom>
          </p:spPr>
        </p:pic>
      </p:grpSp>
    </p:spTree>
    <p:extLst>
      <p:ext uri="{BB962C8B-B14F-4D97-AF65-F5344CB8AC3E}">
        <p14:creationId xmlns:p14="http://schemas.microsoft.com/office/powerpoint/2010/main" val="57556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87DB5F-10A6-504F-927D-8D548609C845}"/>
              </a:ext>
            </a:extLst>
          </p:cNvPr>
          <p:cNvSpPr>
            <a:spLocks noGrp="1"/>
          </p:cNvSpPr>
          <p:nvPr>
            <p:ph type="title"/>
          </p:nvPr>
        </p:nvSpPr>
        <p:spPr/>
        <p:txBody>
          <a:bodyPr>
            <a:normAutofit/>
          </a:bodyPr>
          <a:lstStyle/>
          <a:p>
            <a:pPr algn="ctr"/>
            <a:r>
              <a:rPr lang="en-US" sz="3600" b="1" dirty="0">
                <a:solidFill>
                  <a:schemeClr val="bg1"/>
                </a:solidFill>
                <a:latin typeface="Stag TT Semibold" panose="02000603060000020004" pitchFamily="2" charset="77"/>
              </a:rPr>
              <a:t>Flood Story videos </a:t>
            </a:r>
            <a:br>
              <a:rPr lang="en-US" sz="3600" b="1" dirty="0">
                <a:solidFill>
                  <a:schemeClr val="bg1"/>
                </a:solidFill>
                <a:latin typeface="Stag TT Semibold" panose="02000603060000020004" pitchFamily="2" charset="77"/>
              </a:rPr>
            </a:br>
            <a:r>
              <a:rPr lang="en-US" sz="3600" b="1" dirty="0">
                <a:solidFill>
                  <a:schemeClr val="bg1"/>
                </a:solidFill>
                <a:latin typeface="Stag TT Semibold" panose="02000603060000020004" pitchFamily="2" charset="77"/>
              </a:rPr>
              <a:t>and young people’s action on flooding</a:t>
            </a:r>
          </a:p>
        </p:txBody>
      </p:sp>
      <p:pic>
        <p:nvPicPr>
          <p:cNvPr id="6" name="Content Placeholder 5">
            <a:extLst>
              <a:ext uri="{FF2B5EF4-FFF2-40B4-BE49-F238E27FC236}">
                <a16:creationId xmlns:a16="http://schemas.microsoft.com/office/drawing/2014/main" id="{A2501D85-9445-6D40-8371-46E6B70E19A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3196" b="75577"/>
          <a:stretch/>
        </p:blipFill>
        <p:spPr>
          <a:xfrm>
            <a:off x="3736849" y="4914899"/>
            <a:ext cx="4718302" cy="1417321"/>
          </a:xfrm>
          <a:prstGeom prst="rect">
            <a:avLst/>
          </a:prstGeom>
          <a:solidFill>
            <a:schemeClr val="bg1"/>
          </a:solidFill>
          <a:ln w="57150">
            <a:solidFill>
              <a:schemeClr val="accent5">
                <a:lumMod val="75000"/>
              </a:schemeClr>
            </a:solidFill>
          </a:ln>
        </p:spPr>
      </p:pic>
      <p:grpSp>
        <p:nvGrpSpPr>
          <p:cNvPr id="2" name="Group 1">
            <a:extLst>
              <a:ext uri="{FF2B5EF4-FFF2-40B4-BE49-F238E27FC236}">
                <a16:creationId xmlns:a16="http://schemas.microsoft.com/office/drawing/2014/main" id="{2BA96A26-7909-514B-AB36-B6A67C618A70}"/>
              </a:ext>
            </a:extLst>
          </p:cNvPr>
          <p:cNvGrpSpPr/>
          <p:nvPr/>
        </p:nvGrpSpPr>
        <p:grpSpPr>
          <a:xfrm>
            <a:off x="1773456" y="2150524"/>
            <a:ext cx="8645088" cy="2160000"/>
            <a:chOff x="973995" y="4261240"/>
            <a:chExt cx="9616463" cy="2402701"/>
          </a:xfrm>
        </p:grpSpPr>
        <p:pic>
          <p:nvPicPr>
            <p:cNvPr id="4" name="Content Placeholder 5" descr="Graphical user interface, website&#10;&#10;Description automatically generated">
              <a:extLst>
                <a:ext uri="{FF2B5EF4-FFF2-40B4-BE49-F238E27FC236}">
                  <a16:creationId xmlns:a16="http://schemas.microsoft.com/office/drawing/2014/main" id="{D35D02E1-6C86-6340-8A1F-9C43CFB3F9A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3995" y="4261240"/>
              <a:ext cx="4271467" cy="2402701"/>
            </a:xfrm>
            <a:prstGeom prst="rect">
              <a:avLst/>
            </a:prstGeom>
            <a:ln>
              <a:solidFill>
                <a:schemeClr val="accent5">
                  <a:lumMod val="75000"/>
                </a:schemeClr>
              </a:solidFill>
            </a:ln>
            <a:effectLst>
              <a:outerShdw blurRad="190500" algn="tl" rotWithShape="0">
                <a:srgbClr val="000000">
                  <a:alpha val="70000"/>
                </a:srgbClr>
              </a:outerShdw>
            </a:effectLst>
          </p:spPr>
        </p:pic>
        <p:pic>
          <p:nvPicPr>
            <p:cNvPr id="7" name="Picture 6" descr="Two people posing for a picture&#10;&#10;Description automatically generated with low confidence">
              <a:extLst>
                <a:ext uri="{FF2B5EF4-FFF2-40B4-BE49-F238E27FC236}">
                  <a16:creationId xmlns:a16="http://schemas.microsoft.com/office/drawing/2014/main" id="{E08F8F36-4E88-0D45-AA5D-2BDDBA5095C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18992" y="4261240"/>
              <a:ext cx="4271466" cy="2402701"/>
            </a:xfrm>
            <a:prstGeom prst="rect">
              <a:avLst/>
            </a:prstGeom>
            <a:ln>
              <a:solidFill>
                <a:schemeClr val="accent5">
                  <a:lumMod val="75000"/>
                </a:schemeClr>
              </a:solid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1371434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7496529-9490-C14A-A438-3F73AEB3DA31}"/>
              </a:ext>
            </a:extLst>
          </p:cNvPr>
          <p:cNvSpPr txBox="1"/>
          <p:nvPr/>
        </p:nvSpPr>
        <p:spPr>
          <a:xfrm>
            <a:off x="337994" y="2149952"/>
            <a:ext cx="4860540" cy="3496214"/>
          </a:xfrm>
          <a:prstGeom prst="rect">
            <a:avLst/>
          </a:prstGeom>
          <a:noFill/>
        </p:spPr>
        <p:txBody>
          <a:bodyPr wrap="square" rtlCol="0">
            <a:spAutoFit/>
          </a:bodyPr>
          <a:lstStyle/>
          <a:p>
            <a:pPr marL="457200" indent="-457200">
              <a:lnSpc>
                <a:spcPct val="114000"/>
              </a:lnSpc>
              <a:spcAft>
                <a:spcPts val="120"/>
              </a:spcAft>
              <a:buFont typeface="Arial" panose="020B0604020202020204" pitchFamily="34" charset="0"/>
              <a:buChar char="•"/>
            </a:pPr>
            <a:r>
              <a:rPr lang="en-GB" sz="2800" dirty="0">
                <a:solidFill>
                  <a:schemeClr val="tx1">
                    <a:lumMod val="75000"/>
                    <a:lumOff val="25000"/>
                  </a:schemeClr>
                </a:solidFill>
                <a:latin typeface="Stag Sans TT Book" panose="020B0503040000020004" pitchFamily="34" charset="77"/>
              </a:rPr>
              <a:t>Explore who is involved in action on flood risk and how </a:t>
            </a:r>
          </a:p>
          <a:p>
            <a:pPr marL="457200" indent="-457200">
              <a:lnSpc>
                <a:spcPct val="114000"/>
              </a:lnSpc>
              <a:spcAft>
                <a:spcPts val="120"/>
              </a:spcAft>
              <a:buFont typeface="Arial" panose="020B0604020202020204" pitchFamily="34" charset="0"/>
              <a:buChar char="•"/>
            </a:pPr>
            <a:r>
              <a:rPr lang="en-GB" sz="2800" dirty="0">
                <a:solidFill>
                  <a:schemeClr val="tx1">
                    <a:lumMod val="75000"/>
                    <a:lumOff val="25000"/>
                  </a:schemeClr>
                </a:solidFill>
                <a:latin typeface="Stag Sans TT Book" panose="020B0503040000020004" pitchFamily="34" charset="77"/>
              </a:rPr>
              <a:t>Identify a main priority for managing flood risk and start planning action </a:t>
            </a:r>
            <a:endParaRPr lang="en-US" sz="2800" dirty="0">
              <a:solidFill>
                <a:schemeClr val="tx1">
                  <a:lumMod val="75000"/>
                  <a:lumOff val="25000"/>
                </a:schemeClr>
              </a:solidFill>
              <a:latin typeface="Stag Sans TT Book" panose="020B0503040000020004" pitchFamily="34" charset="77"/>
            </a:endParaRPr>
          </a:p>
          <a:p>
            <a:endParaRPr lang="en-US" sz="1000" b="1" dirty="0"/>
          </a:p>
          <a:p>
            <a:endParaRPr lang="en-US" dirty="0"/>
          </a:p>
        </p:txBody>
      </p:sp>
      <p:pic>
        <p:nvPicPr>
          <p:cNvPr id="5" name="Picture 4" descr="An aerial view of a city&#10;&#10;Description automatically generated with medium confidence">
            <a:extLst>
              <a:ext uri="{FF2B5EF4-FFF2-40B4-BE49-F238E27FC236}">
                <a16:creationId xmlns:a16="http://schemas.microsoft.com/office/drawing/2014/main" id="{BC22AC8B-D64F-E84E-8C2D-A1A2AC84C2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26667" y="2118029"/>
            <a:ext cx="5297378" cy="3528137"/>
          </a:xfrm>
          <a:prstGeom prst="rect">
            <a:avLst/>
          </a:prstGeom>
          <a:ln>
            <a:noFill/>
          </a:ln>
          <a:effectLst>
            <a:outerShdw blurRad="190500" algn="tl" rotWithShape="0">
              <a:srgbClr val="000000">
                <a:alpha val="70000"/>
              </a:srgbClr>
            </a:outerShdw>
          </a:effectLst>
        </p:spPr>
      </p:pic>
      <p:sp>
        <p:nvSpPr>
          <p:cNvPr id="2" name="Rectangle 1">
            <a:extLst>
              <a:ext uri="{FF2B5EF4-FFF2-40B4-BE49-F238E27FC236}">
                <a16:creationId xmlns:a16="http://schemas.microsoft.com/office/drawing/2014/main" id="{5D8FD37A-ABCA-404D-9188-2BE392B05BCE}"/>
              </a:ext>
            </a:extLst>
          </p:cNvPr>
          <p:cNvSpPr/>
          <p:nvPr/>
        </p:nvSpPr>
        <p:spPr>
          <a:xfrm>
            <a:off x="879860" y="773226"/>
            <a:ext cx="4521875" cy="769441"/>
          </a:xfrm>
          <a:prstGeom prst="rect">
            <a:avLst/>
          </a:prstGeom>
        </p:spPr>
        <p:txBody>
          <a:bodyPr wrap="square">
            <a:spAutoFit/>
          </a:bodyPr>
          <a:lstStyle/>
          <a:p>
            <a:r>
              <a:rPr lang="en-US" sz="4400" b="1" dirty="0">
                <a:solidFill>
                  <a:schemeClr val="accent5">
                    <a:lumMod val="50000"/>
                  </a:schemeClr>
                </a:solidFill>
                <a:latin typeface="Stag TT Semibold" panose="02000603060000020004" pitchFamily="2" charset="77"/>
              </a:rPr>
              <a:t>Aims for today:</a:t>
            </a:r>
          </a:p>
        </p:txBody>
      </p:sp>
      <p:pic>
        <p:nvPicPr>
          <p:cNvPr id="6" name="Picture 5">
            <a:extLst>
              <a:ext uri="{FF2B5EF4-FFF2-40B4-BE49-F238E27FC236}">
                <a16:creationId xmlns:a16="http://schemas.microsoft.com/office/drawing/2014/main" id="{CC43AE62-2600-F44C-9D42-CC7DFDD251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V="1">
            <a:off x="0" y="1549871"/>
            <a:ext cx="5926667" cy="568158"/>
          </a:xfrm>
          <a:prstGeom prst="rect">
            <a:avLst/>
          </a:prstGeom>
        </p:spPr>
      </p:pic>
    </p:spTree>
    <p:extLst>
      <p:ext uri="{BB962C8B-B14F-4D97-AF65-F5344CB8AC3E}">
        <p14:creationId xmlns:p14="http://schemas.microsoft.com/office/powerpoint/2010/main" val="3677940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7496529-9490-C14A-A438-3F73AEB3DA31}"/>
              </a:ext>
            </a:extLst>
          </p:cNvPr>
          <p:cNvSpPr txBox="1"/>
          <p:nvPr/>
        </p:nvSpPr>
        <p:spPr>
          <a:xfrm>
            <a:off x="388793" y="1995090"/>
            <a:ext cx="4973663" cy="4108817"/>
          </a:xfrm>
          <a:prstGeom prst="rect">
            <a:avLst/>
          </a:prstGeom>
          <a:noFill/>
        </p:spPr>
        <p:txBody>
          <a:bodyPr wrap="square" rtlCol="0">
            <a:spAutoFit/>
          </a:bodyPr>
          <a:lstStyle/>
          <a:p>
            <a:endParaRPr lang="en-US" sz="1000" b="1" dirty="0">
              <a:solidFill>
                <a:schemeClr val="tx1">
                  <a:lumMod val="75000"/>
                  <a:lumOff val="25000"/>
                </a:schemeClr>
              </a:solidFill>
            </a:endParaRPr>
          </a:p>
          <a:p>
            <a:pPr marL="285750" indent="-285750">
              <a:buFont typeface="Arial" panose="020B0604020202020204" pitchFamily="34" charset="0"/>
              <a:buChar char="•"/>
            </a:pPr>
            <a:r>
              <a:rPr lang="en-GB" sz="2800" dirty="0">
                <a:solidFill>
                  <a:schemeClr val="tx1">
                    <a:lumMod val="75000"/>
                    <a:lumOff val="25000"/>
                  </a:schemeClr>
                </a:solidFill>
                <a:latin typeface="Stag Sans TT Book" panose="020B0503040000020004" pitchFamily="34" charset="77"/>
              </a:rPr>
              <a:t>Explain who are some of the ‘stakeholders’ in managing flood risk </a:t>
            </a:r>
          </a:p>
          <a:p>
            <a:pPr marL="285750" indent="-285750">
              <a:buFont typeface="Arial" panose="020B0604020202020204" pitchFamily="34" charset="0"/>
              <a:buChar char="•"/>
            </a:pPr>
            <a:endParaRPr lang="en-GB" sz="900" dirty="0">
              <a:solidFill>
                <a:schemeClr val="tx1">
                  <a:lumMod val="75000"/>
                  <a:lumOff val="25000"/>
                </a:schemeClr>
              </a:solidFill>
              <a:latin typeface="Stag Sans TT Book" panose="020B0503040000020004" pitchFamily="34" charset="77"/>
            </a:endParaRPr>
          </a:p>
          <a:p>
            <a:pPr marL="285750" indent="-285750">
              <a:buFont typeface="Arial" panose="020B0604020202020204" pitchFamily="34" charset="0"/>
              <a:buChar char="•"/>
            </a:pPr>
            <a:r>
              <a:rPr lang="en-GB" sz="2800" dirty="0">
                <a:solidFill>
                  <a:schemeClr val="tx1">
                    <a:lumMod val="75000"/>
                    <a:lumOff val="25000"/>
                  </a:schemeClr>
                </a:solidFill>
                <a:latin typeface="Stag Sans TT Book" panose="020B0503040000020004" pitchFamily="34" charset="77"/>
              </a:rPr>
              <a:t>Start planning action on flood risk, in response to your chosen priority </a:t>
            </a:r>
            <a:endParaRPr lang="en-US" sz="2800" dirty="0">
              <a:solidFill>
                <a:schemeClr val="tx1">
                  <a:lumMod val="75000"/>
                  <a:lumOff val="25000"/>
                </a:schemeClr>
              </a:solidFill>
              <a:latin typeface="Stag Sans TT Book" panose="020B0503040000020004" pitchFamily="34" charset="77"/>
            </a:endParaRPr>
          </a:p>
          <a:p>
            <a:endParaRPr lang="en-US" sz="1000" b="1" dirty="0">
              <a:solidFill>
                <a:schemeClr val="tx1">
                  <a:lumMod val="75000"/>
                  <a:lumOff val="25000"/>
                </a:schemeClr>
              </a:solidFill>
            </a:endParaRPr>
          </a:p>
          <a:p>
            <a:endParaRPr lang="en-US" sz="1000" b="1" dirty="0">
              <a:solidFill>
                <a:schemeClr val="tx1">
                  <a:lumMod val="75000"/>
                  <a:lumOff val="25000"/>
                </a:schemeClr>
              </a:solidFill>
            </a:endParaRPr>
          </a:p>
          <a:p>
            <a:endParaRPr lang="en-US" dirty="0">
              <a:solidFill>
                <a:schemeClr val="tx1">
                  <a:lumMod val="75000"/>
                  <a:lumOff val="25000"/>
                </a:schemeClr>
              </a:solidFill>
            </a:endParaRPr>
          </a:p>
          <a:p>
            <a:endParaRPr lang="en-US" dirty="0">
              <a:solidFill>
                <a:schemeClr val="tx1">
                  <a:lumMod val="75000"/>
                  <a:lumOff val="25000"/>
                </a:schemeClr>
              </a:solidFill>
            </a:endParaRPr>
          </a:p>
          <a:p>
            <a:endParaRPr lang="en-US" dirty="0">
              <a:solidFill>
                <a:schemeClr val="tx1">
                  <a:lumMod val="75000"/>
                  <a:lumOff val="25000"/>
                </a:schemeClr>
              </a:solidFill>
            </a:endParaRPr>
          </a:p>
        </p:txBody>
      </p:sp>
      <p:sp>
        <p:nvSpPr>
          <p:cNvPr id="2" name="Rectangle 1">
            <a:extLst>
              <a:ext uri="{FF2B5EF4-FFF2-40B4-BE49-F238E27FC236}">
                <a16:creationId xmlns:a16="http://schemas.microsoft.com/office/drawing/2014/main" id="{40D1FF11-6818-AE42-B99A-A836D883FA05}"/>
              </a:ext>
            </a:extLst>
          </p:cNvPr>
          <p:cNvSpPr/>
          <p:nvPr/>
        </p:nvSpPr>
        <p:spPr>
          <a:xfrm>
            <a:off x="388793" y="640036"/>
            <a:ext cx="10431061" cy="769441"/>
          </a:xfrm>
          <a:prstGeom prst="rect">
            <a:avLst/>
          </a:prstGeom>
        </p:spPr>
        <p:txBody>
          <a:bodyPr wrap="none">
            <a:spAutoFit/>
          </a:bodyPr>
          <a:lstStyle/>
          <a:p>
            <a:r>
              <a:rPr lang="en-US" sz="4400" b="1" dirty="0">
                <a:solidFill>
                  <a:schemeClr val="accent5">
                    <a:lumMod val="50000"/>
                  </a:schemeClr>
                </a:solidFill>
                <a:latin typeface="Stag TT Semibold" panose="02000603060000020004" pitchFamily="2" charset="77"/>
              </a:rPr>
              <a:t>Learning outcomes – </a:t>
            </a:r>
            <a:r>
              <a:rPr lang="en-US" sz="4400" b="1" dirty="0">
                <a:solidFill>
                  <a:srgbClr val="85AAB1"/>
                </a:solidFill>
                <a:latin typeface="Stag TT Semibold" panose="02000603060000020004" pitchFamily="2" charset="77"/>
              </a:rPr>
              <a:t>you w</a:t>
            </a:r>
            <a:r>
              <a:rPr lang="en-GB" sz="4400" b="1" dirty="0" err="1">
                <a:solidFill>
                  <a:srgbClr val="85AAB1"/>
                </a:solidFill>
                <a:latin typeface="Stag TT Semibold" panose="02000603060000020004" pitchFamily="2" charset="77"/>
              </a:rPr>
              <a:t>i</a:t>
            </a:r>
            <a:r>
              <a:rPr lang="en-US" sz="4400" b="1" dirty="0" err="1">
                <a:solidFill>
                  <a:srgbClr val="85AAB1"/>
                </a:solidFill>
                <a:latin typeface="Stag TT Semibold" panose="02000603060000020004" pitchFamily="2" charset="77"/>
              </a:rPr>
              <a:t>ll</a:t>
            </a:r>
            <a:r>
              <a:rPr lang="en-US" sz="4400" b="1" dirty="0">
                <a:solidFill>
                  <a:srgbClr val="85AAB1"/>
                </a:solidFill>
                <a:latin typeface="Stag TT Semibold" panose="02000603060000020004" pitchFamily="2" charset="77"/>
              </a:rPr>
              <a:t> be able to:</a:t>
            </a:r>
          </a:p>
        </p:txBody>
      </p:sp>
      <p:pic>
        <p:nvPicPr>
          <p:cNvPr id="6" name="Picture 5" descr="An aerial view of a city&#10;&#10;Description automatically generated with medium confidence">
            <a:extLst>
              <a:ext uri="{FF2B5EF4-FFF2-40B4-BE49-F238E27FC236}">
                <a16:creationId xmlns:a16="http://schemas.microsoft.com/office/drawing/2014/main" id="{E9F8CAD4-55E3-C94B-99AA-94E8B79571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26667" y="2048093"/>
            <a:ext cx="5297378" cy="3528137"/>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679C9AEA-36D1-D04B-8F73-AC8C0F2C89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V="1">
            <a:off x="0" y="1444706"/>
            <a:ext cx="5926667" cy="568158"/>
          </a:xfrm>
          <a:prstGeom prst="rect">
            <a:avLst/>
          </a:prstGeom>
        </p:spPr>
      </p:pic>
    </p:spTree>
    <p:extLst>
      <p:ext uri="{BB962C8B-B14F-4D97-AF65-F5344CB8AC3E}">
        <p14:creationId xmlns:p14="http://schemas.microsoft.com/office/powerpoint/2010/main" val="789142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7496529-9490-C14A-A438-3F73AEB3DA31}"/>
              </a:ext>
            </a:extLst>
          </p:cNvPr>
          <p:cNvSpPr txBox="1"/>
          <p:nvPr/>
        </p:nvSpPr>
        <p:spPr>
          <a:xfrm>
            <a:off x="0" y="301455"/>
            <a:ext cx="12192000" cy="923330"/>
          </a:xfrm>
          <a:prstGeom prst="rect">
            <a:avLst/>
          </a:prstGeom>
          <a:noFill/>
        </p:spPr>
        <p:txBody>
          <a:bodyPr wrap="square" rtlCol="0">
            <a:spAutoFit/>
          </a:bodyPr>
          <a:lstStyle/>
          <a:p>
            <a:endParaRPr lang="en-US" dirty="0"/>
          </a:p>
          <a:p>
            <a:endParaRPr lang="en-US" dirty="0"/>
          </a:p>
          <a:p>
            <a:endParaRPr lang="en-US" dirty="0"/>
          </a:p>
        </p:txBody>
      </p:sp>
      <p:grpSp>
        <p:nvGrpSpPr>
          <p:cNvPr id="2" name="Group 1">
            <a:extLst>
              <a:ext uri="{FF2B5EF4-FFF2-40B4-BE49-F238E27FC236}">
                <a16:creationId xmlns:a16="http://schemas.microsoft.com/office/drawing/2014/main" id="{895CF667-B3FB-3B4C-B2F5-4001C9F9393F}"/>
              </a:ext>
            </a:extLst>
          </p:cNvPr>
          <p:cNvGrpSpPr/>
          <p:nvPr/>
        </p:nvGrpSpPr>
        <p:grpSpPr>
          <a:xfrm>
            <a:off x="-15499" y="0"/>
            <a:ext cx="12207498" cy="6858002"/>
            <a:chOff x="-15499" y="0"/>
            <a:chExt cx="12207498" cy="6858002"/>
          </a:xfrm>
        </p:grpSpPr>
        <p:pic>
          <p:nvPicPr>
            <p:cNvPr id="3" name="Picture 2" descr="Background pattern&#10;&#10;Description automatically generated">
              <a:extLst>
                <a:ext uri="{FF2B5EF4-FFF2-40B4-BE49-F238E27FC236}">
                  <a16:creationId xmlns:a16="http://schemas.microsoft.com/office/drawing/2014/main" id="{AE09A2F0-997C-FA46-846A-79FCD5765C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006739" y="991242"/>
              <a:ext cx="6858000" cy="4875519"/>
            </a:xfrm>
            <a:prstGeom prst="rect">
              <a:avLst/>
            </a:prstGeom>
          </p:spPr>
        </p:pic>
        <p:pic>
          <p:nvPicPr>
            <p:cNvPr id="8" name="Picture 7" descr="Background pattern&#10;&#10;Description automatically generated">
              <a:extLst>
                <a:ext uri="{FF2B5EF4-FFF2-40B4-BE49-F238E27FC236}">
                  <a16:creationId xmlns:a16="http://schemas.microsoft.com/office/drawing/2014/main" id="{B13665AA-670A-B040-AF9D-2B70E13BCE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flipH="1" flipV="1">
              <a:off x="6325240" y="991240"/>
              <a:ext cx="6858000" cy="4875519"/>
            </a:xfrm>
            <a:prstGeom prst="rect">
              <a:avLst/>
            </a:prstGeom>
          </p:spPr>
        </p:pic>
      </p:grpSp>
      <p:pic>
        <p:nvPicPr>
          <p:cNvPr id="6" name="Content Placeholder 5">
            <a:extLst>
              <a:ext uri="{FF2B5EF4-FFF2-40B4-BE49-F238E27FC236}">
                <a16:creationId xmlns:a16="http://schemas.microsoft.com/office/drawing/2014/main" id="{B07A6B87-326A-914F-B359-1E486736900E}"/>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t="1031" b="50215"/>
          <a:stretch/>
        </p:blipFill>
        <p:spPr>
          <a:xfrm>
            <a:off x="1800476" y="325054"/>
            <a:ext cx="8591047" cy="6231491"/>
          </a:xfrm>
          <a:ln w="76200">
            <a:noFill/>
          </a:ln>
        </p:spPr>
      </p:pic>
    </p:spTree>
    <p:extLst>
      <p:ext uri="{BB962C8B-B14F-4D97-AF65-F5344CB8AC3E}">
        <p14:creationId xmlns:p14="http://schemas.microsoft.com/office/powerpoint/2010/main" val="1321429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09B3-7EAD-B649-A953-EC10558E2C9F}"/>
              </a:ext>
            </a:extLst>
          </p:cNvPr>
          <p:cNvSpPr>
            <a:spLocks noGrp="1"/>
          </p:cNvSpPr>
          <p:nvPr>
            <p:ph type="title"/>
          </p:nvPr>
        </p:nvSpPr>
        <p:spPr>
          <a:xfrm>
            <a:off x="-2006600" y="619125"/>
            <a:ext cx="10515600" cy="1325563"/>
          </a:xfrm>
        </p:spPr>
        <p:txBody>
          <a:bodyPr/>
          <a:lstStyle/>
          <a:p>
            <a:pPr algn="ctr"/>
            <a:r>
              <a:rPr lang="en-US" b="1" dirty="0">
                <a:solidFill>
                  <a:schemeClr val="accent5">
                    <a:lumMod val="50000"/>
                  </a:schemeClr>
                </a:solidFill>
                <a:latin typeface="Stag TT Semibold" panose="02000603060000020004" pitchFamily="2" charset="77"/>
              </a:rPr>
              <a:t>Action on flooding</a:t>
            </a:r>
          </a:p>
        </p:txBody>
      </p:sp>
      <p:sp>
        <p:nvSpPr>
          <p:cNvPr id="3" name="Content Placeholder 2">
            <a:extLst>
              <a:ext uri="{FF2B5EF4-FFF2-40B4-BE49-F238E27FC236}">
                <a16:creationId xmlns:a16="http://schemas.microsoft.com/office/drawing/2014/main" id="{902C9BC8-6C66-854A-BB1F-6575441CC431}"/>
              </a:ext>
            </a:extLst>
          </p:cNvPr>
          <p:cNvSpPr>
            <a:spLocks noGrp="1"/>
          </p:cNvSpPr>
          <p:nvPr>
            <p:ph idx="1"/>
          </p:nvPr>
        </p:nvSpPr>
        <p:spPr>
          <a:xfrm>
            <a:off x="896964" y="1887537"/>
            <a:ext cx="10398072" cy="4351338"/>
          </a:xfrm>
        </p:spPr>
        <p:txBody>
          <a:bodyPr>
            <a:normAutofit/>
          </a:bodyPr>
          <a:lstStyle/>
          <a:p>
            <a:pPr>
              <a:lnSpc>
                <a:spcPct val="150000"/>
              </a:lnSpc>
              <a:buBlip>
                <a:blip r:embed="rId4"/>
              </a:buBlip>
            </a:pPr>
            <a:r>
              <a:rPr lang="en-US" sz="3200" b="1" u="sng" dirty="0">
                <a:solidFill>
                  <a:schemeClr val="accent5">
                    <a:lumMod val="75000"/>
                  </a:schemeClr>
                </a:solidFill>
                <a:latin typeface="Stag Sans TT Book" panose="020B0503040000020004" pitchFamily="34" charset="77"/>
              </a:rPr>
              <a:t>WHO</a:t>
            </a:r>
            <a:r>
              <a:rPr lang="en-US" sz="3200" dirty="0">
                <a:solidFill>
                  <a:schemeClr val="tx1">
                    <a:lumMod val="75000"/>
                    <a:lumOff val="25000"/>
                  </a:schemeClr>
                </a:solidFill>
                <a:latin typeface="Stag Sans TT Book" panose="020B0503040000020004" pitchFamily="34" charset="77"/>
              </a:rPr>
              <a:t> is involved?</a:t>
            </a:r>
          </a:p>
          <a:p>
            <a:pPr>
              <a:lnSpc>
                <a:spcPct val="150000"/>
              </a:lnSpc>
              <a:buBlip>
                <a:blip r:embed="rId4"/>
              </a:buBlip>
            </a:pPr>
            <a:r>
              <a:rPr lang="en-US" sz="3200" dirty="0">
                <a:solidFill>
                  <a:schemeClr val="tx1">
                    <a:lumMod val="75000"/>
                    <a:lumOff val="25000"/>
                  </a:schemeClr>
                </a:solidFill>
                <a:latin typeface="Stag Sans TT Book" panose="020B0503040000020004" pitchFamily="34" charset="77"/>
              </a:rPr>
              <a:t>And </a:t>
            </a:r>
            <a:r>
              <a:rPr lang="en-US" sz="3200" b="1" u="sng" dirty="0">
                <a:solidFill>
                  <a:schemeClr val="accent5">
                    <a:lumMod val="75000"/>
                  </a:schemeClr>
                </a:solidFill>
                <a:latin typeface="Stag Sans TT Book" panose="020B0503040000020004" pitchFamily="34" charset="77"/>
              </a:rPr>
              <a:t>HOW?</a:t>
            </a:r>
            <a:r>
              <a:rPr lang="en-US" sz="3200" dirty="0">
                <a:solidFill>
                  <a:schemeClr val="accent5">
                    <a:lumMod val="75000"/>
                  </a:schemeClr>
                </a:solidFill>
                <a:latin typeface="Stag Sans TT Book" panose="020B0503040000020004" pitchFamily="34" charset="77"/>
              </a:rPr>
              <a:t> </a:t>
            </a:r>
            <a:r>
              <a:rPr lang="en-US" sz="3200" dirty="0">
                <a:solidFill>
                  <a:schemeClr val="tx1">
                    <a:lumMod val="75000"/>
                    <a:lumOff val="25000"/>
                  </a:schemeClr>
                </a:solidFill>
                <a:latin typeface="Stag Sans TT Book" panose="020B0503040000020004" pitchFamily="34" charset="77"/>
              </a:rPr>
              <a:t>(What actions can these various people / </a:t>
            </a:r>
            <a:r>
              <a:rPr lang="en-US" sz="3200" dirty="0" err="1">
                <a:solidFill>
                  <a:schemeClr val="tx1">
                    <a:lumMod val="75000"/>
                    <a:lumOff val="25000"/>
                  </a:schemeClr>
                </a:solidFill>
                <a:latin typeface="Stag Sans TT Book" panose="020B0503040000020004" pitchFamily="34" charset="77"/>
              </a:rPr>
              <a:t>organisations</a:t>
            </a:r>
            <a:r>
              <a:rPr lang="en-US" sz="3200" dirty="0">
                <a:solidFill>
                  <a:schemeClr val="tx1">
                    <a:lumMod val="75000"/>
                    <a:lumOff val="25000"/>
                  </a:schemeClr>
                </a:solidFill>
                <a:latin typeface="Stag Sans TT Book" panose="020B0503040000020004" pitchFamily="34" charset="77"/>
              </a:rPr>
              <a:t> take?)</a:t>
            </a:r>
          </a:p>
        </p:txBody>
      </p:sp>
    </p:spTree>
    <p:extLst>
      <p:ext uri="{BB962C8B-B14F-4D97-AF65-F5344CB8AC3E}">
        <p14:creationId xmlns:p14="http://schemas.microsoft.com/office/powerpoint/2010/main" val="330834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2C9BC8-6C66-854A-BB1F-6575441CC431}"/>
              </a:ext>
            </a:extLst>
          </p:cNvPr>
          <p:cNvSpPr>
            <a:spLocks noGrp="1"/>
          </p:cNvSpPr>
          <p:nvPr>
            <p:ph idx="1"/>
          </p:nvPr>
        </p:nvSpPr>
        <p:spPr/>
        <p:txBody>
          <a:bodyPr>
            <a:normAutofit/>
          </a:bodyPr>
          <a:lstStyle/>
          <a:p>
            <a:pPr marL="0" indent="0">
              <a:buNone/>
            </a:pPr>
            <a:r>
              <a:rPr lang="en-US" sz="3200" dirty="0">
                <a:latin typeface="Stag TT Light" panose="02000603060000020004" pitchFamily="2" charset="77"/>
              </a:rPr>
              <a:t>[Insert here priority actions identified in previous lesson]</a:t>
            </a:r>
          </a:p>
        </p:txBody>
      </p:sp>
      <p:sp>
        <p:nvSpPr>
          <p:cNvPr id="4" name="Title 1">
            <a:extLst>
              <a:ext uri="{FF2B5EF4-FFF2-40B4-BE49-F238E27FC236}">
                <a16:creationId xmlns:a16="http://schemas.microsoft.com/office/drawing/2014/main" id="{9941CC68-778E-8840-98C2-4144E5CFF5ED}"/>
              </a:ext>
            </a:extLst>
          </p:cNvPr>
          <p:cNvSpPr txBox="1">
            <a:spLocks/>
          </p:cNvSpPr>
          <p:nvPr/>
        </p:nvSpPr>
        <p:spPr>
          <a:xfrm>
            <a:off x="-2006600" y="619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accent5">
                    <a:lumMod val="50000"/>
                  </a:schemeClr>
                </a:solidFill>
                <a:latin typeface="Stag TT Semibold" panose="02000603060000020004" pitchFamily="2" charset="77"/>
              </a:rPr>
              <a:t>Action on flooding</a:t>
            </a:r>
            <a:endParaRPr lang="en-US" b="1" dirty="0">
              <a:solidFill>
                <a:schemeClr val="accent5">
                  <a:lumMod val="50000"/>
                </a:schemeClr>
              </a:solidFill>
              <a:latin typeface="Stag TT Semibold" panose="02000603060000020004" pitchFamily="2" charset="77"/>
            </a:endParaRPr>
          </a:p>
        </p:txBody>
      </p:sp>
    </p:spTree>
    <p:extLst>
      <p:ext uri="{BB962C8B-B14F-4D97-AF65-F5344CB8AC3E}">
        <p14:creationId xmlns:p14="http://schemas.microsoft.com/office/powerpoint/2010/main" val="3848729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8E7FF58B-23B0-7544-A965-8E78B03914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flipH="1">
            <a:off x="6325240" y="991241"/>
            <a:ext cx="6858000" cy="4875519"/>
          </a:xfrm>
          <a:prstGeom prst="rect">
            <a:avLst/>
          </a:prstGeom>
        </p:spPr>
      </p:pic>
      <p:sp>
        <p:nvSpPr>
          <p:cNvPr id="3" name="Content Placeholder 2">
            <a:extLst>
              <a:ext uri="{FF2B5EF4-FFF2-40B4-BE49-F238E27FC236}">
                <a16:creationId xmlns:a16="http://schemas.microsoft.com/office/drawing/2014/main" id="{902C9BC8-6C66-854A-BB1F-6575441CC431}"/>
              </a:ext>
            </a:extLst>
          </p:cNvPr>
          <p:cNvSpPr>
            <a:spLocks noGrp="1"/>
          </p:cNvSpPr>
          <p:nvPr>
            <p:ph idx="1"/>
          </p:nvPr>
        </p:nvSpPr>
        <p:spPr>
          <a:xfrm>
            <a:off x="838200" y="2163290"/>
            <a:ext cx="5545667" cy="4351338"/>
          </a:xfrm>
        </p:spPr>
        <p:txBody>
          <a:bodyPr>
            <a:normAutofit lnSpcReduction="10000"/>
          </a:bodyPr>
          <a:lstStyle/>
          <a:p>
            <a:pPr>
              <a:lnSpc>
                <a:spcPct val="114000"/>
              </a:lnSpc>
              <a:spcAft>
                <a:spcPts val="120"/>
              </a:spcAft>
              <a:buBlip>
                <a:blip r:embed="rId4"/>
              </a:buBlip>
            </a:pPr>
            <a:r>
              <a:rPr lang="en-US" sz="4400" b="1" u="sng" dirty="0">
                <a:solidFill>
                  <a:schemeClr val="accent5">
                    <a:lumMod val="75000"/>
                  </a:schemeClr>
                </a:solidFill>
                <a:latin typeface="Stag TT Light" panose="02000603060000020004" pitchFamily="2" charset="77"/>
              </a:rPr>
              <a:t>S</a:t>
            </a:r>
            <a:r>
              <a:rPr lang="en-US" sz="4400" dirty="0">
                <a:latin typeface="Stag TT Light" panose="02000603060000020004" pitchFamily="2" charset="77"/>
              </a:rPr>
              <a:t>pecific</a:t>
            </a:r>
          </a:p>
          <a:p>
            <a:pPr>
              <a:lnSpc>
                <a:spcPct val="114000"/>
              </a:lnSpc>
              <a:spcAft>
                <a:spcPts val="120"/>
              </a:spcAft>
              <a:buBlip>
                <a:blip r:embed="rId4"/>
              </a:buBlip>
            </a:pPr>
            <a:r>
              <a:rPr lang="en-US" sz="4400" b="1" u="sng" dirty="0">
                <a:solidFill>
                  <a:schemeClr val="accent5">
                    <a:lumMod val="75000"/>
                  </a:schemeClr>
                </a:solidFill>
                <a:latin typeface="Stag TT Light" panose="02000603060000020004" pitchFamily="2" charset="77"/>
              </a:rPr>
              <a:t>M</a:t>
            </a:r>
            <a:r>
              <a:rPr lang="en-US" sz="4400" dirty="0">
                <a:latin typeface="Stag TT Light" panose="02000603060000020004" pitchFamily="2" charset="77"/>
              </a:rPr>
              <a:t>easurable</a:t>
            </a:r>
          </a:p>
          <a:p>
            <a:pPr>
              <a:lnSpc>
                <a:spcPct val="114000"/>
              </a:lnSpc>
              <a:spcAft>
                <a:spcPts val="120"/>
              </a:spcAft>
              <a:buBlip>
                <a:blip r:embed="rId4"/>
              </a:buBlip>
            </a:pPr>
            <a:r>
              <a:rPr lang="en-US" sz="4400" b="1" u="sng" dirty="0">
                <a:solidFill>
                  <a:schemeClr val="accent5">
                    <a:lumMod val="75000"/>
                  </a:schemeClr>
                </a:solidFill>
                <a:latin typeface="Stag TT Light" panose="02000603060000020004" pitchFamily="2" charset="77"/>
              </a:rPr>
              <a:t>A</a:t>
            </a:r>
            <a:r>
              <a:rPr lang="en-US" sz="4400" dirty="0">
                <a:latin typeface="Stag TT Light" panose="02000603060000020004" pitchFamily="2" charset="77"/>
              </a:rPr>
              <a:t>chievable</a:t>
            </a:r>
          </a:p>
          <a:p>
            <a:pPr>
              <a:lnSpc>
                <a:spcPct val="114000"/>
              </a:lnSpc>
              <a:spcAft>
                <a:spcPts val="120"/>
              </a:spcAft>
              <a:buBlip>
                <a:blip r:embed="rId4"/>
              </a:buBlip>
            </a:pPr>
            <a:r>
              <a:rPr lang="en-US" sz="4400" b="1" u="sng" dirty="0">
                <a:solidFill>
                  <a:schemeClr val="accent5">
                    <a:lumMod val="75000"/>
                  </a:schemeClr>
                </a:solidFill>
                <a:latin typeface="Stag TT Light" panose="02000603060000020004" pitchFamily="2" charset="77"/>
              </a:rPr>
              <a:t>R</a:t>
            </a:r>
            <a:r>
              <a:rPr lang="en-US" sz="4400" dirty="0">
                <a:latin typeface="Stag TT Light" panose="02000603060000020004" pitchFamily="2" charset="77"/>
              </a:rPr>
              <a:t>elevant</a:t>
            </a:r>
          </a:p>
          <a:p>
            <a:pPr>
              <a:lnSpc>
                <a:spcPct val="114000"/>
              </a:lnSpc>
              <a:spcAft>
                <a:spcPts val="120"/>
              </a:spcAft>
              <a:buBlip>
                <a:blip r:embed="rId4"/>
              </a:buBlip>
            </a:pPr>
            <a:r>
              <a:rPr lang="en-US" sz="4400" b="1" u="sng" dirty="0">
                <a:solidFill>
                  <a:schemeClr val="accent5">
                    <a:lumMod val="75000"/>
                  </a:schemeClr>
                </a:solidFill>
                <a:latin typeface="Stag TT Light" panose="02000603060000020004" pitchFamily="2" charset="77"/>
              </a:rPr>
              <a:t>T</a:t>
            </a:r>
            <a:r>
              <a:rPr lang="en-US" sz="4400" dirty="0">
                <a:latin typeface="Stag TT Light" panose="02000603060000020004" pitchFamily="2" charset="77"/>
              </a:rPr>
              <a:t>ime-bound</a:t>
            </a:r>
          </a:p>
          <a:p>
            <a:pPr marL="0" indent="0">
              <a:buNone/>
            </a:pPr>
            <a:endParaRPr lang="en-US" sz="4400" dirty="0"/>
          </a:p>
        </p:txBody>
      </p:sp>
      <p:sp>
        <p:nvSpPr>
          <p:cNvPr id="6" name="Title 1">
            <a:extLst>
              <a:ext uri="{FF2B5EF4-FFF2-40B4-BE49-F238E27FC236}">
                <a16:creationId xmlns:a16="http://schemas.microsoft.com/office/drawing/2014/main" id="{CE2153CD-E07C-E447-9CF4-96DD72B0C937}"/>
              </a:ext>
            </a:extLst>
          </p:cNvPr>
          <p:cNvSpPr>
            <a:spLocks noGrp="1"/>
          </p:cNvSpPr>
          <p:nvPr>
            <p:ph type="title"/>
          </p:nvPr>
        </p:nvSpPr>
        <p:spPr>
          <a:xfrm>
            <a:off x="838200" y="600660"/>
            <a:ext cx="9321800" cy="1325563"/>
          </a:xfrm>
        </p:spPr>
        <p:txBody>
          <a:bodyPr>
            <a:normAutofit/>
          </a:bodyPr>
          <a:lstStyle/>
          <a:p>
            <a:r>
              <a:rPr lang="en-US" b="1" dirty="0">
                <a:solidFill>
                  <a:schemeClr val="accent5">
                    <a:lumMod val="50000"/>
                  </a:schemeClr>
                </a:solidFill>
                <a:latin typeface="Stag TT Semibold" panose="02000603060000020004" pitchFamily="2" charset="77"/>
              </a:rPr>
              <a:t>Action on flooding - </a:t>
            </a:r>
            <a:r>
              <a:rPr lang="en-US" b="1" dirty="0">
                <a:solidFill>
                  <a:schemeClr val="accent5">
                    <a:lumMod val="75000"/>
                  </a:schemeClr>
                </a:solidFill>
                <a:latin typeface="Stag TT Semibold" panose="02000603060000020004" pitchFamily="2" charset="77"/>
              </a:rPr>
              <a:t>SMART</a:t>
            </a:r>
            <a:r>
              <a:rPr lang="en-US" b="1" dirty="0">
                <a:latin typeface="Stag TT Semibold" panose="02000603060000020004" pitchFamily="2" charset="77"/>
              </a:rPr>
              <a:t> </a:t>
            </a:r>
            <a:r>
              <a:rPr lang="en-US" b="1" dirty="0">
                <a:solidFill>
                  <a:schemeClr val="accent5">
                    <a:lumMod val="75000"/>
                  </a:schemeClr>
                </a:solidFill>
                <a:latin typeface="Stag TT Semibold" panose="02000603060000020004" pitchFamily="2" charset="77"/>
              </a:rPr>
              <a:t>targets</a:t>
            </a:r>
            <a:br>
              <a:rPr lang="en-US" dirty="0"/>
            </a:br>
            <a:endParaRPr lang="en-US" b="1" dirty="0">
              <a:solidFill>
                <a:schemeClr val="accent5">
                  <a:lumMod val="50000"/>
                </a:schemeClr>
              </a:solidFill>
              <a:latin typeface="Stag TT Semibold" panose="02000603060000020004" pitchFamily="2" charset="77"/>
            </a:endParaRPr>
          </a:p>
        </p:txBody>
      </p:sp>
      <p:pic>
        <p:nvPicPr>
          <p:cNvPr id="7" name="Picture 6">
            <a:extLst>
              <a:ext uri="{FF2B5EF4-FFF2-40B4-BE49-F238E27FC236}">
                <a16:creationId xmlns:a16="http://schemas.microsoft.com/office/drawing/2014/main" id="{A3101F44-2D9A-8549-AA8D-61E82B0034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V="1">
            <a:off x="0" y="1473199"/>
            <a:ext cx="5962097" cy="571555"/>
          </a:xfrm>
          <a:prstGeom prst="rect">
            <a:avLst/>
          </a:prstGeom>
        </p:spPr>
      </p:pic>
    </p:spTree>
    <p:extLst>
      <p:ext uri="{BB962C8B-B14F-4D97-AF65-F5344CB8AC3E}">
        <p14:creationId xmlns:p14="http://schemas.microsoft.com/office/powerpoint/2010/main" val="1648284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6606BFA-97CC-B14A-A7AF-C3F500BB38FA}"/>
              </a:ext>
            </a:extLst>
          </p:cNvPr>
          <p:cNvGrpSpPr/>
          <p:nvPr/>
        </p:nvGrpSpPr>
        <p:grpSpPr>
          <a:xfrm>
            <a:off x="-15499" y="0"/>
            <a:ext cx="12207498" cy="6858002"/>
            <a:chOff x="-15499" y="0"/>
            <a:chExt cx="12207498" cy="6858002"/>
          </a:xfrm>
        </p:grpSpPr>
        <p:pic>
          <p:nvPicPr>
            <p:cNvPr id="9" name="Picture 8" descr="Background pattern&#10;&#10;Description automatically generated">
              <a:extLst>
                <a:ext uri="{FF2B5EF4-FFF2-40B4-BE49-F238E27FC236}">
                  <a16:creationId xmlns:a16="http://schemas.microsoft.com/office/drawing/2014/main" id="{58686F8F-8363-6A4D-802C-6199E5E17C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006739" y="991242"/>
              <a:ext cx="6858000" cy="4875519"/>
            </a:xfrm>
            <a:prstGeom prst="rect">
              <a:avLst/>
            </a:prstGeom>
          </p:spPr>
        </p:pic>
        <p:pic>
          <p:nvPicPr>
            <p:cNvPr id="10" name="Picture 9" descr="Background pattern&#10;&#10;Description automatically generated">
              <a:extLst>
                <a:ext uri="{FF2B5EF4-FFF2-40B4-BE49-F238E27FC236}">
                  <a16:creationId xmlns:a16="http://schemas.microsoft.com/office/drawing/2014/main" id="{439EABC9-D500-B84C-A3AC-365DEB64EF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flipH="1" flipV="1">
              <a:off x="6325240" y="991240"/>
              <a:ext cx="6858000" cy="4875519"/>
            </a:xfrm>
            <a:prstGeom prst="rect">
              <a:avLst/>
            </a:prstGeom>
          </p:spPr>
        </p:pic>
      </p:grpSp>
      <p:sp>
        <p:nvSpPr>
          <p:cNvPr id="7" name="TextBox 6">
            <a:extLst>
              <a:ext uri="{FF2B5EF4-FFF2-40B4-BE49-F238E27FC236}">
                <a16:creationId xmlns:a16="http://schemas.microsoft.com/office/drawing/2014/main" id="{D7496529-9490-C14A-A438-3F73AEB3DA31}"/>
              </a:ext>
            </a:extLst>
          </p:cNvPr>
          <p:cNvSpPr txBox="1"/>
          <p:nvPr/>
        </p:nvSpPr>
        <p:spPr>
          <a:xfrm>
            <a:off x="494009" y="440940"/>
            <a:ext cx="11203982" cy="2400657"/>
          </a:xfrm>
          <a:prstGeom prst="rect">
            <a:avLst/>
          </a:prstGeom>
          <a:noFill/>
        </p:spPr>
        <p:txBody>
          <a:bodyPr wrap="square" rtlCol="0">
            <a:spAutoFit/>
          </a:bodyPr>
          <a:lstStyle/>
          <a:p>
            <a:pPr algn="ctr"/>
            <a:r>
              <a:rPr lang="en-US" sz="4400" b="1" dirty="0">
                <a:solidFill>
                  <a:schemeClr val="accent5">
                    <a:lumMod val="50000"/>
                  </a:schemeClr>
                </a:solidFill>
                <a:latin typeface="Stag TT Semibold" panose="02000603060000020004" pitchFamily="2" charset="77"/>
              </a:rPr>
              <a:t>Taking action on flood risk </a:t>
            </a:r>
          </a:p>
          <a:p>
            <a:pPr algn="ctr"/>
            <a:endParaRPr lang="en-GB" sz="2400" b="1" i="1" dirty="0"/>
          </a:p>
          <a:p>
            <a:pPr algn="ctr"/>
            <a:endParaRPr lang="en-GB" sz="2400" i="1" dirty="0"/>
          </a:p>
          <a:p>
            <a:pPr algn="ctr"/>
            <a:endParaRPr lang="en-US" sz="4000" b="1" dirty="0"/>
          </a:p>
          <a:p>
            <a:endParaRPr lang="en-US" dirty="0"/>
          </a:p>
        </p:txBody>
      </p:sp>
      <p:pic>
        <p:nvPicPr>
          <p:cNvPr id="3" name="Picture 2" descr="A picture containing text, outdoor, sky, water&#10;&#10;Description automatically generated">
            <a:extLst>
              <a:ext uri="{FF2B5EF4-FFF2-40B4-BE49-F238E27FC236}">
                <a16:creationId xmlns:a16="http://schemas.microsoft.com/office/drawing/2014/main" id="{A3ADC3F0-1B7C-EC48-B18D-1E9CE69852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12585" y="1641268"/>
            <a:ext cx="6966830" cy="46400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30218332"/>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652</TotalTime>
  <Words>552</Words>
  <Application>Microsoft Office PowerPoint</Application>
  <PresentationFormat>Widescreen</PresentationFormat>
  <Paragraphs>56</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Stag Sans TT Book</vt:lpstr>
      <vt:lpstr>Stag TT Light</vt:lpstr>
      <vt:lpstr>Stag TT Semibold</vt:lpstr>
      <vt:lpstr>Office Theme</vt:lpstr>
      <vt:lpstr>PowerPoint Presentation</vt:lpstr>
      <vt:lpstr>Flood Story videos  and young people’s action on flooding</vt:lpstr>
      <vt:lpstr>PowerPoint Presentation</vt:lpstr>
      <vt:lpstr>PowerPoint Presentation</vt:lpstr>
      <vt:lpstr>PowerPoint Presentation</vt:lpstr>
      <vt:lpstr>Action on flooding</vt:lpstr>
      <vt:lpstr>PowerPoint Presentation</vt:lpstr>
      <vt:lpstr>Action on flooding - SMART targets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Flooding – Help Callum video</dc:title>
  <dc:creator>Lloyd Williams, Alison</dc:creator>
  <cp:lastModifiedBy>Amy Richardson</cp:lastModifiedBy>
  <cp:revision>34</cp:revision>
  <cp:lastPrinted>2022-03-17T10:18:23Z</cp:lastPrinted>
  <dcterms:created xsi:type="dcterms:W3CDTF">2021-08-04T10:28:05Z</dcterms:created>
  <dcterms:modified xsi:type="dcterms:W3CDTF">2022-03-29T10:51:25Z</dcterms:modified>
</cp:coreProperties>
</file>