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9"/>
  </p:notesMasterIdLst>
  <p:sldIdLst>
    <p:sldId id="267" r:id="rId2"/>
    <p:sldId id="257" r:id="rId3"/>
    <p:sldId id="258" r:id="rId4"/>
    <p:sldId id="265" r:id="rId5"/>
    <p:sldId id="259" r:id="rId6"/>
    <p:sldId id="260"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6636F6-64D3-5FE0-5BC8-1232C5B5DCF4}" name="Lloyd Williams, Alison" initials="LWA" userId="S::lloydwi1@lancaster.ac.uk::de6d39dc-c733-4802-bf7a-420f015a04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460"/>
    <p:restoredTop sz="75154"/>
  </p:normalViewPr>
  <p:slideViewPr>
    <p:cSldViewPr snapToGrid="0" snapToObjects="1">
      <p:cViewPr varScale="1">
        <p:scale>
          <a:sx n="73" d="100"/>
          <a:sy n="73" d="100"/>
        </p:scale>
        <p:origin x="706" y="7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51BAA-6300-1546-804B-5AB5718484C9}" type="datetimeFigureOut">
              <a:rPr lang="en-US" smtClean="0"/>
              <a:t>3/29/2022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E140B6-3451-A84E-A23E-C67A2CBE416D}" type="slidenum">
              <a:rPr lang="en-US" smtClean="0"/>
              <a:t>‹#›</a:t>
            </a:fld>
            <a:endParaRPr lang="en-US"/>
          </a:p>
        </p:txBody>
      </p:sp>
    </p:spTree>
    <p:extLst>
      <p:ext uri="{BB962C8B-B14F-4D97-AF65-F5344CB8AC3E}">
        <p14:creationId xmlns:p14="http://schemas.microsoft.com/office/powerpoint/2010/main" val="183167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E140B6-3451-A84E-A23E-C67A2CBE416D}" type="slidenum">
              <a:rPr lang="en-US" smtClean="0"/>
              <a:t>1</a:t>
            </a:fld>
            <a:endParaRPr lang="en-US"/>
          </a:p>
        </p:txBody>
      </p:sp>
    </p:spTree>
    <p:extLst>
      <p:ext uri="{BB962C8B-B14F-4D97-AF65-F5344CB8AC3E}">
        <p14:creationId xmlns:p14="http://schemas.microsoft.com/office/powerpoint/2010/main" val="1720922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the last lesson we explored some of the ways that flooding can impact children and their families by learning about Callum’s story</a:t>
            </a:r>
          </a:p>
          <a:p>
            <a:pPr marL="171450" indent="-171450">
              <a:buFont typeface="Arial" panose="020B0604020202020204" pitchFamily="34" charset="0"/>
              <a:buChar char="•"/>
            </a:pPr>
            <a:r>
              <a:rPr lang="en-US" dirty="0"/>
              <a:t>Today we’re going to find out more about the different impacts of flooding through a different story about an 11 year old girl called </a:t>
            </a:r>
            <a:r>
              <a:rPr lang="en-US" dirty="0" err="1"/>
              <a:t>Sali</a:t>
            </a:r>
            <a:endParaRPr lang="en-US" dirty="0"/>
          </a:p>
          <a:p>
            <a:pPr marL="171450" indent="-171450">
              <a:buFont typeface="Arial" panose="020B0604020202020204" pitchFamily="34" charset="0"/>
              <a:buChar char="•"/>
            </a:pPr>
            <a:r>
              <a:rPr lang="en-US" dirty="0"/>
              <a:t>Like Callum, </a:t>
            </a:r>
            <a:r>
              <a:rPr lang="en-US" dirty="0" err="1"/>
              <a:t>Sali</a:t>
            </a:r>
            <a:r>
              <a:rPr lang="en-US" dirty="0"/>
              <a:t> was flooded out of her home during the severe floods that took place in England during the winter of 2013-14</a:t>
            </a:r>
          </a:p>
          <a:p>
            <a:pPr marL="171450" indent="-171450">
              <a:buFont typeface="Arial" panose="020B0604020202020204" pitchFamily="34" charset="0"/>
              <a:buChar char="•"/>
            </a:pPr>
            <a:r>
              <a:rPr lang="en-US" dirty="0"/>
              <a:t>We’ll think about the different issues </a:t>
            </a:r>
            <a:r>
              <a:rPr lang="en-US" dirty="0" err="1"/>
              <a:t>Sali’s</a:t>
            </a:r>
            <a:r>
              <a:rPr lang="en-US" dirty="0"/>
              <a:t> story raises in relation to flood risk management in the UK</a:t>
            </a:r>
          </a:p>
          <a:p>
            <a:pPr marL="171450" indent="-171450">
              <a:buFont typeface="Arial" panose="020B0604020202020204" pitchFamily="34" charset="0"/>
              <a:buChar char="•"/>
            </a:pPr>
            <a:r>
              <a:rPr lang="en-US" dirty="0"/>
              <a:t>We’ll also think in more detail about possible actions that can be taken to help manage flood risk in the future</a:t>
            </a:r>
          </a:p>
        </p:txBody>
      </p:sp>
      <p:sp>
        <p:nvSpPr>
          <p:cNvPr id="4" name="Slide Number Placeholder 3"/>
          <p:cNvSpPr>
            <a:spLocks noGrp="1"/>
          </p:cNvSpPr>
          <p:nvPr>
            <p:ph type="sldNum" sz="quarter" idx="5"/>
          </p:nvPr>
        </p:nvSpPr>
        <p:spPr/>
        <p:txBody>
          <a:bodyPr/>
          <a:lstStyle/>
          <a:p>
            <a:fld id="{21E140B6-3451-A84E-A23E-C67A2CBE416D}" type="slidenum">
              <a:rPr lang="en-US" smtClean="0"/>
              <a:t>2</a:t>
            </a:fld>
            <a:endParaRPr lang="en-US"/>
          </a:p>
        </p:txBody>
      </p:sp>
    </p:spTree>
    <p:extLst>
      <p:ext uri="{BB962C8B-B14F-4D97-AF65-F5344CB8AC3E}">
        <p14:creationId xmlns:p14="http://schemas.microsoft.com/office/powerpoint/2010/main" val="3089672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Ask students: As you watch, think about the way </a:t>
            </a:r>
            <a:r>
              <a:rPr lang="en-US" dirty="0" err="1"/>
              <a:t>Sali</a:t>
            </a:r>
            <a:r>
              <a:rPr lang="en-US" dirty="0"/>
              <a:t> and her family are dealing with the situation. What would have helped them and who could provide that help?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Ask the students also to think about this story in comparison to Help Callum. What new issues are being raised that are different from Callum’s story – and what is similar?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Show the video, stopping briefly at the end of each scene to discuss these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Check if there are any questions following the video</a:t>
            </a:r>
          </a:p>
          <a:p>
            <a:endParaRPr lang="en-US" dirty="0"/>
          </a:p>
        </p:txBody>
      </p:sp>
      <p:sp>
        <p:nvSpPr>
          <p:cNvPr id="4" name="Slide Number Placeholder 3"/>
          <p:cNvSpPr>
            <a:spLocks noGrp="1"/>
          </p:cNvSpPr>
          <p:nvPr>
            <p:ph type="sldNum" sz="quarter" idx="5"/>
          </p:nvPr>
        </p:nvSpPr>
        <p:spPr/>
        <p:txBody>
          <a:bodyPr/>
          <a:lstStyle/>
          <a:p>
            <a:fld id="{21E140B6-3451-A84E-A23E-C67A2CBE416D}" type="slidenum">
              <a:rPr lang="en-US" smtClean="0"/>
              <a:t>5</a:t>
            </a:fld>
            <a:endParaRPr lang="en-US"/>
          </a:p>
        </p:txBody>
      </p:sp>
    </p:spTree>
    <p:extLst>
      <p:ext uri="{BB962C8B-B14F-4D97-AF65-F5344CB8AC3E}">
        <p14:creationId xmlns:p14="http://schemas.microsoft.com/office/powerpoint/2010/main" val="3607088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Callum and </a:t>
            </a:r>
            <a:r>
              <a:rPr lang="en-US" dirty="0" err="1"/>
              <a:t>Sali</a:t>
            </a:r>
            <a:r>
              <a:rPr lang="en-US" dirty="0"/>
              <a:t> were invited by the research team that were working with them to reflect on their own experiences of flooding and come up with a list of things they felt needed to change – at individual/family level, at local community level and at government level (both local councils and national government level). These were called ‘Flood Manifestos’ as the word ‘manifesto’ means a list of demands</a:t>
            </a:r>
          </a:p>
          <a:p>
            <a:pPr marL="171450" indent="-171450">
              <a:buFont typeface="Arial" panose="020B0604020202020204" pitchFamily="34" charset="0"/>
              <a:buChar char="•"/>
            </a:pPr>
            <a:r>
              <a:rPr lang="en-US" dirty="0"/>
              <a:t>The group of young people presented these manifestos to ‘stakeholders’ involved in flooding in their local community – such as those working for local councils and in the insurance sector, as well as people working in education and health</a:t>
            </a:r>
          </a:p>
          <a:p>
            <a:pPr marL="171450" indent="-171450">
              <a:buFont typeface="Arial" panose="020B0604020202020204" pitchFamily="34" charset="0"/>
              <a:buChar char="•"/>
            </a:pPr>
            <a:r>
              <a:rPr lang="en-US" dirty="0"/>
              <a:t>They also went on to present their manifestos at Parliament to an a group of MPs working on flooding issues</a:t>
            </a:r>
          </a:p>
          <a:p>
            <a:pPr marL="171450" indent="-171450">
              <a:buFont typeface="Arial" panose="020B0604020202020204" pitchFamily="34" charset="0"/>
              <a:buChar char="•"/>
            </a:pPr>
            <a:r>
              <a:rPr lang="en-US" dirty="0"/>
              <a:t>The manifestos inspired many of these stakeholders to change some of the ways they worked and how they involved children and families. For example, the British Damage Management Association which represents insurers and those working in damage repair were inspired to develop two training </a:t>
            </a:r>
            <a:r>
              <a:rPr lang="en-US" dirty="0" err="1"/>
              <a:t>programmes</a:t>
            </a:r>
            <a:r>
              <a:rPr lang="en-US" dirty="0"/>
              <a:t> for their staff on how to work better with families after flooding. The local council where the young people lived started involving children in emergency planning and ran training for teachers about how flooding might affect young people. The Environment Agency, which manages flood risk across England, started doing more work in schools and including children in their work to promote flood resilience among local communities </a:t>
            </a:r>
          </a:p>
          <a:p>
            <a:pPr marL="171450" indent="-171450">
              <a:buFont typeface="Arial" panose="020B0604020202020204" pitchFamily="34" charset="0"/>
              <a:buChar char="•"/>
            </a:pPr>
            <a:r>
              <a:rPr lang="en-US" dirty="0"/>
              <a:t>Ask students to take a look at the Flood Manifestos that the young people created and which inspired all this action. Ask them in groups to annotate copies of the Manifesto down the left-hand side, based on whether they think each action is for the individual/family, local community or decision-makers</a:t>
            </a:r>
          </a:p>
          <a:p>
            <a:pPr marL="171450" indent="-171450">
              <a:buFont typeface="Arial" panose="020B0604020202020204" pitchFamily="34" charset="0"/>
              <a:buChar char="•"/>
            </a:pPr>
            <a:r>
              <a:rPr lang="en-US" dirty="0"/>
              <a:t>Students then decide which action they think is the most important at each level and why</a:t>
            </a:r>
          </a:p>
          <a:p>
            <a:pPr marL="171450" indent="-171450">
              <a:buFont typeface="Arial" panose="020B0604020202020204" pitchFamily="34" charset="0"/>
              <a:buChar char="•"/>
            </a:pPr>
            <a:r>
              <a:rPr lang="en-US" dirty="0"/>
              <a:t>Feed back and note responses on the whiteboard   </a:t>
            </a:r>
          </a:p>
        </p:txBody>
      </p:sp>
      <p:sp>
        <p:nvSpPr>
          <p:cNvPr id="4" name="Slide Number Placeholder 3"/>
          <p:cNvSpPr>
            <a:spLocks noGrp="1"/>
          </p:cNvSpPr>
          <p:nvPr>
            <p:ph type="sldNum" sz="quarter" idx="5"/>
          </p:nvPr>
        </p:nvSpPr>
        <p:spPr/>
        <p:txBody>
          <a:bodyPr/>
          <a:lstStyle/>
          <a:p>
            <a:fld id="{21E140B6-3451-A84E-A23E-C67A2CBE416D}" type="slidenum">
              <a:rPr lang="en-US" smtClean="0"/>
              <a:t>6</a:t>
            </a:fld>
            <a:endParaRPr lang="en-US"/>
          </a:p>
        </p:txBody>
      </p:sp>
    </p:spTree>
    <p:extLst>
      <p:ext uri="{BB962C8B-B14F-4D97-AF65-F5344CB8AC3E}">
        <p14:creationId xmlns:p14="http://schemas.microsoft.com/office/powerpoint/2010/main" val="177609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Summarise</a:t>
            </a:r>
            <a:r>
              <a:rPr lang="en-US" dirty="0"/>
              <a:t> the learning from today and encourage the students to keep thinking and talking about these issues, including with their </a:t>
            </a:r>
            <a:r>
              <a:rPr lang="en-US"/>
              <a:t>friends and families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Introduce how the next lesson will focus on how students can get involved in local action on flooding and flood risk</a:t>
            </a:r>
          </a:p>
        </p:txBody>
      </p:sp>
      <p:sp>
        <p:nvSpPr>
          <p:cNvPr id="4" name="Slide Number Placeholder 3"/>
          <p:cNvSpPr>
            <a:spLocks noGrp="1"/>
          </p:cNvSpPr>
          <p:nvPr>
            <p:ph type="sldNum" sz="quarter" idx="5"/>
          </p:nvPr>
        </p:nvSpPr>
        <p:spPr/>
        <p:txBody>
          <a:bodyPr/>
          <a:lstStyle/>
          <a:p>
            <a:fld id="{21E140B6-3451-A84E-A23E-C67A2CBE416D}" type="slidenum">
              <a:rPr lang="en-US" smtClean="0"/>
              <a:t>7</a:t>
            </a:fld>
            <a:endParaRPr lang="en-US"/>
          </a:p>
        </p:txBody>
      </p:sp>
    </p:spTree>
    <p:extLst>
      <p:ext uri="{BB962C8B-B14F-4D97-AF65-F5344CB8AC3E}">
        <p14:creationId xmlns:p14="http://schemas.microsoft.com/office/powerpoint/2010/main" val="2597172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0E726-60A6-9447-9E93-6D9AB76B6D8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5F75BC2-AE1F-2F47-A8F5-CEDA74645A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5B82729-0C20-0543-9C65-C40024BC9C92}"/>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5" name="Footer Placeholder 4">
            <a:extLst>
              <a:ext uri="{FF2B5EF4-FFF2-40B4-BE49-F238E27FC236}">
                <a16:creationId xmlns:a16="http://schemas.microsoft.com/office/drawing/2014/main" id="{65AAF50F-8FDA-764C-9699-5CD64CFF2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E5EFC-12B4-2742-9231-99490B9028CE}"/>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3490751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6684F-7423-2B42-B494-DE31FC265AE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598958-AA49-A148-A6A2-CC3EBCAC1E1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C2B7F8-DDB6-2F49-985F-B5275DDC058B}"/>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5" name="Footer Placeholder 4">
            <a:extLst>
              <a:ext uri="{FF2B5EF4-FFF2-40B4-BE49-F238E27FC236}">
                <a16:creationId xmlns:a16="http://schemas.microsoft.com/office/drawing/2014/main" id="{170719B1-2BC2-394A-9AEE-DFFBAF1363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DBFAA-C24D-D944-90E6-4DEF3D4B17D2}"/>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49188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8FB86D-E02E-C449-8BE9-E5309498966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EF14F3E-FA14-C64C-97C2-ADFC8638134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232EC8-2B80-4049-963C-D99E68235070}"/>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5" name="Footer Placeholder 4">
            <a:extLst>
              <a:ext uri="{FF2B5EF4-FFF2-40B4-BE49-F238E27FC236}">
                <a16:creationId xmlns:a16="http://schemas.microsoft.com/office/drawing/2014/main" id="{5C5B175E-E9B6-F845-B3AF-7C9FFD6B5C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1F1DA-3BFB-D648-8C62-CDE183495EDC}"/>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94706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B4C09-93CC-6B4F-BD68-2D948E15904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8A677CF-5F24-D84A-8CBB-1F02D243EA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D99E3D-F082-254F-83AE-9E29AE0B40BA}"/>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5" name="Footer Placeholder 4">
            <a:extLst>
              <a:ext uri="{FF2B5EF4-FFF2-40B4-BE49-F238E27FC236}">
                <a16:creationId xmlns:a16="http://schemas.microsoft.com/office/drawing/2014/main" id="{44F586F9-5161-504F-BED1-77C6B467D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ABA82-64A8-294B-8559-BAF0979EEBC7}"/>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138481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66893-B792-7843-B82B-0472AFDEC64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69865C9-5E6E-E94C-9585-5C94CDB64D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74FBEA1-47AE-7E4E-9B98-2B0E0497AC1F}"/>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5" name="Footer Placeholder 4">
            <a:extLst>
              <a:ext uri="{FF2B5EF4-FFF2-40B4-BE49-F238E27FC236}">
                <a16:creationId xmlns:a16="http://schemas.microsoft.com/office/drawing/2014/main" id="{67F34207-3272-D64F-9463-DB8DFA54C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3AD0A-C433-6747-9E4E-4ABE896683C5}"/>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3903025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B7E23-9895-9646-B752-3DB934D154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F579DF2-6D6D-804D-B1E3-E08D3AEE66E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C756280-C733-E54B-AFAF-C87F637FBCD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7F8C714-D0EC-2547-8649-268DE936074F}"/>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6" name="Footer Placeholder 5">
            <a:extLst>
              <a:ext uri="{FF2B5EF4-FFF2-40B4-BE49-F238E27FC236}">
                <a16:creationId xmlns:a16="http://schemas.microsoft.com/office/drawing/2014/main" id="{5C2D905E-577B-DA44-9AA2-7D731943A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DEA925-AB9C-6749-BEFF-8F112B9CCC01}"/>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111178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5068D-E35B-DC48-9764-AE7D05FB0D9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C12B4A1-0E2C-0949-A216-82320B03DE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3F0D6B9-9CDA-F845-B476-59E6186280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69D19EE-4173-5B4B-BF29-DCC27F2F44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84EE7F-D449-004B-9DCE-B0689EA302E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11D5D84-D513-2944-8910-E97940E7E434}"/>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8" name="Footer Placeholder 7">
            <a:extLst>
              <a:ext uri="{FF2B5EF4-FFF2-40B4-BE49-F238E27FC236}">
                <a16:creationId xmlns:a16="http://schemas.microsoft.com/office/drawing/2014/main" id="{04F8201F-D5B7-3448-8FBB-088C977A7C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2DFC4D-9098-F240-94B8-DBAD61AB3DAF}"/>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177126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144B-5F64-2E46-A816-ED70239744C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206AF05-1B31-1645-8327-CD184A3C9DBF}"/>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4" name="Footer Placeholder 3">
            <a:extLst>
              <a:ext uri="{FF2B5EF4-FFF2-40B4-BE49-F238E27FC236}">
                <a16:creationId xmlns:a16="http://schemas.microsoft.com/office/drawing/2014/main" id="{217F5917-1CC7-9C41-83EF-D4F01084FA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500750-ADAC-FD40-8AA4-5A07EC66B04E}"/>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141063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15311-80DD-0B4E-8D68-212A14F561BC}"/>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3" name="Footer Placeholder 2">
            <a:extLst>
              <a:ext uri="{FF2B5EF4-FFF2-40B4-BE49-F238E27FC236}">
                <a16:creationId xmlns:a16="http://schemas.microsoft.com/office/drawing/2014/main" id="{B2C453A7-4A6E-A845-994F-CA093DCD2A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C111BD-EBE5-6B4E-BDF3-A8E2D560F9B9}"/>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1613511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142C2-F6C6-594C-869C-B7D3DD9ED32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CD29D19-3EEE-714B-8F57-3D52DBD739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7D53C42-97A9-ED43-BDAE-D76BF78C1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296FF6C-97A4-9947-B373-FD2A9066555A}"/>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6" name="Footer Placeholder 5">
            <a:extLst>
              <a:ext uri="{FF2B5EF4-FFF2-40B4-BE49-F238E27FC236}">
                <a16:creationId xmlns:a16="http://schemas.microsoft.com/office/drawing/2014/main" id="{617FDBF1-74C3-6B47-9258-598392190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2D894B-2913-7D46-9251-DEFCFC2D8387}"/>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128445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D6C15-8B3B-FA41-B3F8-B1A70368CA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2787DED-944F-0A42-A4AE-C95BCABA92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158ED4-A6D4-F248-8543-097602BA4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4C7887-76E4-694D-A596-2A320F011A0E}"/>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6" name="Footer Placeholder 5">
            <a:extLst>
              <a:ext uri="{FF2B5EF4-FFF2-40B4-BE49-F238E27FC236}">
                <a16:creationId xmlns:a16="http://schemas.microsoft.com/office/drawing/2014/main" id="{D31E8CE1-D111-C640-A80F-EF9EA92302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A1D00B-6FF2-A44F-9B60-74B0D2832A85}"/>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1197604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C26CAE-A9F4-8D4B-A319-006507B122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B13DF1B-4E8F-7D43-AE35-9EA61850B8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F0A85D-BD46-9F4F-BE06-2EBDC08A0F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DF6A4-30A6-AC46-98CD-BB860279A354}" type="datetimeFigureOut">
              <a:rPr lang="en-US" smtClean="0"/>
              <a:t>3/29/2022</a:t>
            </a:fld>
            <a:endParaRPr lang="en-US"/>
          </a:p>
        </p:txBody>
      </p:sp>
      <p:sp>
        <p:nvSpPr>
          <p:cNvPr id="5" name="Footer Placeholder 4">
            <a:extLst>
              <a:ext uri="{FF2B5EF4-FFF2-40B4-BE49-F238E27FC236}">
                <a16:creationId xmlns:a16="http://schemas.microsoft.com/office/drawing/2014/main" id="{A8C6F92C-577B-D848-A36A-416D956748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63969D-1B2A-2747-B55C-379ADF06C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5FC0E-6334-714D-98E3-6C5BDB0C5C80}" type="slidenum">
              <a:rPr lang="en-US" smtClean="0"/>
              <a:t>‹#›</a:t>
            </a:fld>
            <a:endParaRPr lang="en-US"/>
          </a:p>
        </p:txBody>
      </p:sp>
    </p:spTree>
    <p:extLst>
      <p:ext uri="{BB962C8B-B14F-4D97-AF65-F5344CB8AC3E}">
        <p14:creationId xmlns:p14="http://schemas.microsoft.com/office/powerpoint/2010/main" val="28478413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youtube.com/watch?v=DKwHtupXS0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2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33B136-62FB-C245-843A-9A279F0C3351}"/>
              </a:ext>
            </a:extLst>
          </p:cNvPr>
          <p:cNvSpPr>
            <a:spLocks noGrp="1"/>
          </p:cNvSpPr>
          <p:nvPr>
            <p:ph type="ctrTitle"/>
          </p:nvPr>
        </p:nvSpPr>
        <p:spPr>
          <a:xfrm>
            <a:off x="4085748" y="1957182"/>
            <a:ext cx="4020504" cy="1486412"/>
          </a:xfrm>
        </p:spPr>
        <p:txBody>
          <a:bodyPr>
            <a:normAutofit/>
          </a:bodyPr>
          <a:lstStyle/>
          <a:p>
            <a:pPr>
              <a:lnSpc>
                <a:spcPct val="150000"/>
              </a:lnSpc>
            </a:pPr>
            <a:r>
              <a:rPr lang="en-GB" sz="6600" b="1" dirty="0">
                <a:solidFill>
                  <a:schemeClr val="accent5">
                    <a:lumMod val="50000"/>
                  </a:schemeClr>
                </a:solidFill>
                <a:latin typeface="Stag TT Semibold" panose="02000603060000020004" pitchFamily="2" charset="77"/>
              </a:rPr>
              <a:t>Help </a:t>
            </a:r>
            <a:r>
              <a:rPr lang="en-GB" sz="6600" b="1" dirty="0" err="1">
                <a:solidFill>
                  <a:schemeClr val="accent5">
                    <a:lumMod val="50000"/>
                  </a:schemeClr>
                </a:solidFill>
                <a:latin typeface="Stag TT Semibold" panose="02000603060000020004" pitchFamily="2" charset="77"/>
              </a:rPr>
              <a:t>Sali</a:t>
            </a:r>
            <a:endParaRPr lang="en-GB" sz="6600" dirty="0">
              <a:solidFill>
                <a:schemeClr val="accent5">
                  <a:lumMod val="50000"/>
                </a:schemeClr>
              </a:solidFill>
            </a:endParaRPr>
          </a:p>
        </p:txBody>
      </p:sp>
      <p:pic>
        <p:nvPicPr>
          <p:cNvPr id="5" name="Picture 4" descr="Logo&#10;&#10;Description automatically generated with low confidence">
            <a:extLst>
              <a:ext uri="{FF2B5EF4-FFF2-40B4-BE49-F238E27FC236}">
                <a16:creationId xmlns:a16="http://schemas.microsoft.com/office/drawing/2014/main" id="{6E61152E-1F89-1343-8852-029BF2BFBC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971" y="553399"/>
            <a:ext cx="2959648" cy="898030"/>
          </a:xfrm>
          <a:prstGeom prst="rect">
            <a:avLst/>
          </a:prstGeom>
        </p:spPr>
      </p:pic>
      <p:grpSp>
        <p:nvGrpSpPr>
          <p:cNvPr id="6" name="Group 5">
            <a:extLst>
              <a:ext uri="{FF2B5EF4-FFF2-40B4-BE49-F238E27FC236}">
                <a16:creationId xmlns:a16="http://schemas.microsoft.com/office/drawing/2014/main" id="{D9394022-452A-774C-AD27-997A0560500C}"/>
              </a:ext>
            </a:extLst>
          </p:cNvPr>
          <p:cNvGrpSpPr/>
          <p:nvPr/>
        </p:nvGrpSpPr>
        <p:grpSpPr>
          <a:xfrm>
            <a:off x="2151013" y="5519791"/>
            <a:ext cx="7889972" cy="639666"/>
            <a:chOff x="0" y="0"/>
            <a:chExt cx="6579649" cy="533621"/>
          </a:xfrm>
        </p:grpSpPr>
        <p:pic>
          <p:nvPicPr>
            <p:cNvPr id="8" name="Picture 7" descr="Text&#10;&#10;Description automatically generated">
              <a:extLst>
                <a:ext uri="{FF2B5EF4-FFF2-40B4-BE49-F238E27FC236}">
                  <a16:creationId xmlns:a16="http://schemas.microsoft.com/office/drawing/2014/main" id="{581D8F8E-4D53-B643-90B2-5580E2EDD6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352800" cy="460375"/>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2551A1BB-3E51-1C42-852C-A40DB10176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0622" y="127221"/>
              <a:ext cx="1297940" cy="40640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0675C1FE-8D34-6544-82B6-EEEFFA3232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3419" y="95416"/>
              <a:ext cx="1586230" cy="437515"/>
            </a:xfrm>
            <a:prstGeom prst="rect">
              <a:avLst/>
            </a:prstGeom>
          </p:spPr>
        </p:pic>
      </p:grpSp>
    </p:spTree>
    <p:extLst>
      <p:ext uri="{BB962C8B-B14F-4D97-AF65-F5344CB8AC3E}">
        <p14:creationId xmlns:p14="http://schemas.microsoft.com/office/powerpoint/2010/main" val="4016852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87DB5F-10A6-504F-927D-8D548609C845}"/>
              </a:ext>
            </a:extLst>
          </p:cNvPr>
          <p:cNvSpPr>
            <a:spLocks noGrp="1"/>
          </p:cNvSpPr>
          <p:nvPr>
            <p:ph type="title"/>
          </p:nvPr>
        </p:nvSpPr>
        <p:spPr/>
        <p:txBody>
          <a:bodyPr>
            <a:normAutofit/>
          </a:bodyPr>
          <a:lstStyle/>
          <a:p>
            <a:pPr algn="ctr"/>
            <a:r>
              <a:rPr lang="en-US" b="1" dirty="0">
                <a:solidFill>
                  <a:schemeClr val="accent5">
                    <a:lumMod val="50000"/>
                  </a:schemeClr>
                </a:solidFill>
                <a:latin typeface="Stag TT Semibold" panose="02000603060000020004" pitchFamily="2" charset="77"/>
              </a:rPr>
              <a:t>Flooding</a:t>
            </a:r>
            <a:r>
              <a:rPr lang="en-US" b="1" dirty="0">
                <a:latin typeface="Stag TT Semibold" panose="02000603060000020004" pitchFamily="2" charset="77"/>
              </a:rPr>
              <a:t> </a:t>
            </a:r>
            <a:r>
              <a:rPr lang="en-US" b="1" dirty="0">
                <a:solidFill>
                  <a:schemeClr val="accent5">
                    <a:lumMod val="50000"/>
                  </a:schemeClr>
                </a:solidFill>
                <a:latin typeface="Stag TT Semibold" panose="02000603060000020004" pitchFamily="2" charset="77"/>
              </a:rPr>
              <a:t>–</a:t>
            </a:r>
            <a:r>
              <a:rPr lang="en-US" b="1" dirty="0">
                <a:solidFill>
                  <a:srgbClr val="85AAB1"/>
                </a:solidFill>
                <a:latin typeface="Stag TT Semibold" panose="02000603060000020004" pitchFamily="2" charset="77"/>
              </a:rPr>
              <a:t> Help Sal</a:t>
            </a:r>
            <a:r>
              <a:rPr lang="en-GB" b="1" dirty="0" err="1">
                <a:solidFill>
                  <a:srgbClr val="85AAB1"/>
                </a:solidFill>
                <a:latin typeface="Stag TT Semibold" panose="02000603060000020004" pitchFamily="2" charset="77"/>
              </a:rPr>
              <a:t>i</a:t>
            </a:r>
            <a:r>
              <a:rPr lang="en-US" b="1" dirty="0">
                <a:solidFill>
                  <a:srgbClr val="85AAB1"/>
                </a:solidFill>
                <a:latin typeface="Stag TT Semibold" panose="02000603060000020004" pitchFamily="2" charset="77"/>
              </a:rPr>
              <a:t> video</a:t>
            </a:r>
          </a:p>
        </p:txBody>
      </p:sp>
      <p:pic>
        <p:nvPicPr>
          <p:cNvPr id="4" name="Picture 3" descr="Two people posing for a picture&#10;&#10;Description automatically generated with low confidence">
            <a:extLst>
              <a:ext uri="{FF2B5EF4-FFF2-40B4-BE49-F238E27FC236}">
                <a16:creationId xmlns:a16="http://schemas.microsoft.com/office/drawing/2014/main" id="{A42EEA47-60E1-A34B-9107-D2239318C190}"/>
              </a:ext>
            </a:extLst>
          </p:cNvPr>
          <p:cNvPicPr>
            <a:picLocks noChangeAspect="1"/>
          </p:cNvPicPr>
          <p:nvPr/>
        </p:nvPicPr>
        <p:blipFill rotWithShape="1">
          <a:blip r:embed="rId4"/>
          <a:srcRect l="561" r="1045" b="899"/>
          <a:stretch/>
        </p:blipFill>
        <p:spPr>
          <a:xfrm>
            <a:off x="2130047" y="1690688"/>
            <a:ext cx="7931905" cy="44937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71434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496529-9490-C14A-A438-3F73AEB3DA31}"/>
              </a:ext>
            </a:extLst>
          </p:cNvPr>
          <p:cNvSpPr txBox="1"/>
          <p:nvPr/>
        </p:nvSpPr>
        <p:spPr>
          <a:xfrm>
            <a:off x="660890" y="2203487"/>
            <a:ext cx="4886470" cy="3017749"/>
          </a:xfrm>
          <a:prstGeom prst="rect">
            <a:avLst/>
          </a:prstGeom>
          <a:noFill/>
        </p:spPr>
        <p:txBody>
          <a:bodyPr wrap="square" rtlCol="0">
            <a:spAutoFit/>
          </a:bodyPr>
          <a:lstStyle/>
          <a:p>
            <a:endParaRPr lang="en-US" sz="1000" b="1" dirty="0"/>
          </a:p>
          <a:p>
            <a:pPr marL="285750" lvl="0" indent="-285750">
              <a:lnSpc>
                <a:spcPct val="114000"/>
              </a:lnSpc>
              <a:spcAft>
                <a:spcPts val="120"/>
              </a:spcAft>
              <a:buFont typeface="Arial" panose="020B0604020202020204" pitchFamily="34" charset="0"/>
              <a:buChar char="•"/>
            </a:pPr>
            <a:r>
              <a:rPr lang="en-GB" sz="2000" dirty="0">
                <a:latin typeface="Stag Sans TT Book" panose="020B0503040000020004" pitchFamily="34" charset="77"/>
              </a:rPr>
              <a:t>Explore further the impacts of flooding on young people and families</a:t>
            </a:r>
          </a:p>
          <a:p>
            <a:pPr marL="285750" lvl="0" indent="-285750">
              <a:lnSpc>
                <a:spcPct val="114000"/>
              </a:lnSpc>
              <a:spcAft>
                <a:spcPts val="120"/>
              </a:spcAft>
              <a:buFont typeface="Arial" panose="020B0604020202020204" pitchFamily="34" charset="0"/>
              <a:buChar char="•"/>
            </a:pPr>
            <a:r>
              <a:rPr lang="en-GB" sz="2000" dirty="0">
                <a:latin typeface="Stag Sans TT Book" panose="020B0503040000020004" pitchFamily="34" charset="77"/>
              </a:rPr>
              <a:t>Learn how young people have taken action on flood risk</a:t>
            </a:r>
          </a:p>
          <a:p>
            <a:pPr marL="285750" lvl="0" indent="-285750">
              <a:lnSpc>
                <a:spcPct val="114000"/>
              </a:lnSpc>
              <a:spcAft>
                <a:spcPts val="120"/>
              </a:spcAft>
              <a:buFont typeface="Arial" panose="020B0604020202020204" pitchFamily="34" charset="0"/>
              <a:buChar char="•"/>
            </a:pPr>
            <a:r>
              <a:rPr lang="en-GB" sz="2000" dirty="0">
                <a:latin typeface="Stag Sans TT Book" panose="020B0503040000020004" pitchFamily="34" charset="77"/>
              </a:rPr>
              <a:t>Explore how action can be taken at different levels – from individual to national government level </a:t>
            </a:r>
            <a:endParaRPr lang="en-US" sz="2000" dirty="0">
              <a:latin typeface="Stag Sans TT Book" panose="020B0503040000020004" pitchFamily="34" charset="77"/>
            </a:endParaRPr>
          </a:p>
          <a:p>
            <a:endParaRPr lang="en-US" dirty="0"/>
          </a:p>
        </p:txBody>
      </p:sp>
      <p:sp>
        <p:nvSpPr>
          <p:cNvPr id="2" name="Rectangle 1">
            <a:extLst>
              <a:ext uri="{FF2B5EF4-FFF2-40B4-BE49-F238E27FC236}">
                <a16:creationId xmlns:a16="http://schemas.microsoft.com/office/drawing/2014/main" id="{9C40D00C-2899-0C4E-A1D4-67671147F9EB}"/>
              </a:ext>
            </a:extLst>
          </p:cNvPr>
          <p:cNvSpPr/>
          <p:nvPr/>
        </p:nvSpPr>
        <p:spPr>
          <a:xfrm>
            <a:off x="660891" y="1057837"/>
            <a:ext cx="4147289" cy="769441"/>
          </a:xfrm>
          <a:prstGeom prst="rect">
            <a:avLst/>
          </a:prstGeom>
        </p:spPr>
        <p:txBody>
          <a:bodyPr wrap="none">
            <a:spAutoFit/>
          </a:bodyPr>
          <a:lstStyle/>
          <a:p>
            <a:r>
              <a:rPr lang="en-US" sz="4400" b="1" dirty="0">
                <a:solidFill>
                  <a:schemeClr val="accent5">
                    <a:lumMod val="50000"/>
                  </a:schemeClr>
                </a:solidFill>
                <a:latin typeface="Stag TT Semibold" panose="02000603060000020004" pitchFamily="2" charset="77"/>
              </a:rPr>
              <a:t>Aims for today:</a:t>
            </a:r>
          </a:p>
        </p:txBody>
      </p:sp>
      <p:pic>
        <p:nvPicPr>
          <p:cNvPr id="5" name="Picture 4" descr="Two people posing for a picture&#10;&#10;Description automatically generated with low confidence">
            <a:extLst>
              <a:ext uri="{FF2B5EF4-FFF2-40B4-BE49-F238E27FC236}">
                <a16:creationId xmlns:a16="http://schemas.microsoft.com/office/drawing/2014/main" id="{A76F6687-AE21-0842-B98B-D99AE9A565B8}"/>
              </a:ext>
            </a:extLst>
          </p:cNvPr>
          <p:cNvPicPr>
            <a:picLocks noChangeAspect="1"/>
          </p:cNvPicPr>
          <p:nvPr/>
        </p:nvPicPr>
        <p:blipFill>
          <a:blip r:embed="rId3"/>
          <a:stretch>
            <a:fillRect/>
          </a:stretch>
        </p:blipFill>
        <p:spPr>
          <a:xfrm>
            <a:off x="5776424" y="2331720"/>
            <a:ext cx="5754686" cy="3351737"/>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87F8FDF7-18FB-E44D-9E68-E4AA0FB0F654}"/>
              </a:ext>
            </a:extLst>
          </p:cNvPr>
          <p:cNvPicPr>
            <a:picLocks noChangeAspect="1"/>
          </p:cNvPicPr>
          <p:nvPr/>
        </p:nvPicPr>
        <p:blipFill>
          <a:blip r:embed="rId4"/>
          <a:stretch>
            <a:fillRect/>
          </a:stretch>
        </p:blipFill>
        <p:spPr>
          <a:xfrm flipV="1">
            <a:off x="0" y="1811783"/>
            <a:ext cx="5261937" cy="504434"/>
          </a:xfrm>
          <a:prstGeom prst="rect">
            <a:avLst/>
          </a:prstGeom>
        </p:spPr>
      </p:pic>
    </p:spTree>
    <p:extLst>
      <p:ext uri="{BB962C8B-B14F-4D97-AF65-F5344CB8AC3E}">
        <p14:creationId xmlns:p14="http://schemas.microsoft.com/office/powerpoint/2010/main" val="3677940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496529-9490-C14A-A438-3F73AEB3DA31}"/>
              </a:ext>
            </a:extLst>
          </p:cNvPr>
          <p:cNvSpPr txBox="1"/>
          <p:nvPr/>
        </p:nvSpPr>
        <p:spPr>
          <a:xfrm>
            <a:off x="721850" y="2514601"/>
            <a:ext cx="4840750" cy="4709110"/>
          </a:xfrm>
          <a:prstGeom prst="rect">
            <a:avLst/>
          </a:prstGeom>
          <a:noFill/>
        </p:spPr>
        <p:txBody>
          <a:bodyPr wrap="square" rtlCol="0">
            <a:spAutoFit/>
          </a:bodyPr>
          <a:lstStyle/>
          <a:p>
            <a:pPr marL="457200" lvl="0" indent="-457200" eaLnBrk="0" fontAlgn="base" hangingPunct="0">
              <a:lnSpc>
                <a:spcPct val="114000"/>
              </a:lnSpc>
              <a:spcBef>
                <a:spcPct val="0"/>
              </a:spcBef>
              <a:spcAft>
                <a:spcPts val="120"/>
              </a:spcAft>
              <a:buFont typeface="Arial" panose="020B0604020202020204" pitchFamily="34" charset="0"/>
              <a:buChar char="•"/>
            </a:pPr>
            <a:r>
              <a:rPr lang="en-GB" altLang="en-US" sz="2400" dirty="0">
                <a:latin typeface="Stag Sans TT Book" panose="020B0503040000020004" pitchFamily="34" charset="77"/>
                <a:ea typeface="Calibri" panose="020F0502020204030204" pitchFamily="34" charset="0"/>
              </a:rPr>
              <a:t>Explain more of the impacts of flooding on people’s lives</a:t>
            </a:r>
          </a:p>
          <a:p>
            <a:pPr marL="457200" lvl="0" indent="-457200" eaLnBrk="0" fontAlgn="base" hangingPunct="0">
              <a:lnSpc>
                <a:spcPct val="114000"/>
              </a:lnSpc>
              <a:spcBef>
                <a:spcPct val="0"/>
              </a:spcBef>
              <a:spcAft>
                <a:spcPts val="120"/>
              </a:spcAft>
              <a:buFont typeface="Arial" panose="020B0604020202020204" pitchFamily="34" charset="0"/>
              <a:buChar char="•"/>
            </a:pPr>
            <a:r>
              <a:rPr lang="en-GB" altLang="en-US" sz="2400" dirty="0">
                <a:latin typeface="Stag Sans TT Book" panose="020B0503040000020004" pitchFamily="34" charset="77"/>
                <a:ea typeface="Calibri" panose="020F0502020204030204" pitchFamily="34" charset="0"/>
              </a:rPr>
              <a:t>Understand the concept and purpose of a manifesto</a:t>
            </a:r>
          </a:p>
          <a:p>
            <a:pPr marL="457200" lvl="0" indent="-457200" eaLnBrk="0" fontAlgn="base" hangingPunct="0">
              <a:lnSpc>
                <a:spcPct val="114000"/>
              </a:lnSpc>
              <a:spcBef>
                <a:spcPct val="0"/>
              </a:spcBef>
              <a:spcAft>
                <a:spcPts val="120"/>
              </a:spcAft>
              <a:buFont typeface="Arial" panose="020B0604020202020204" pitchFamily="34" charset="0"/>
              <a:buChar char="•"/>
            </a:pPr>
            <a:r>
              <a:rPr lang="en-GB" altLang="en-US" sz="2400" dirty="0">
                <a:latin typeface="Stag Sans TT Book" panose="020B0503040000020004" pitchFamily="34" charset="77"/>
                <a:ea typeface="Calibri" panose="020F0502020204030204" pitchFamily="34" charset="0"/>
              </a:rPr>
              <a:t>Identify some priorities for action in flood risk management</a:t>
            </a:r>
            <a:endParaRPr lang="en-GB" altLang="en-US" sz="2400" dirty="0">
              <a:latin typeface="Stag Sans TT Book" panose="020B0503040000020004" pitchFamily="34" charset="77"/>
            </a:endParaRPr>
          </a:p>
          <a:p>
            <a:endParaRPr lang="en-US" sz="3200" b="1" dirty="0"/>
          </a:p>
          <a:p>
            <a:endParaRPr lang="en-US" sz="1000" b="1" dirty="0"/>
          </a:p>
          <a:p>
            <a:endParaRPr lang="en-US" sz="1000" b="1" dirty="0"/>
          </a:p>
          <a:p>
            <a:endParaRPr lang="en-US" dirty="0"/>
          </a:p>
          <a:p>
            <a:endParaRPr lang="en-US" dirty="0"/>
          </a:p>
          <a:p>
            <a:endParaRPr lang="en-US" dirty="0"/>
          </a:p>
        </p:txBody>
      </p:sp>
      <p:sp>
        <p:nvSpPr>
          <p:cNvPr id="2" name="Rectangle 1">
            <a:extLst>
              <a:ext uri="{FF2B5EF4-FFF2-40B4-BE49-F238E27FC236}">
                <a16:creationId xmlns:a16="http://schemas.microsoft.com/office/drawing/2014/main" id="{C92A7DD8-2C1D-2E4C-B891-319FDD25A1F6}"/>
              </a:ext>
            </a:extLst>
          </p:cNvPr>
          <p:cNvSpPr/>
          <p:nvPr/>
        </p:nvSpPr>
        <p:spPr>
          <a:xfrm>
            <a:off x="721850" y="1095530"/>
            <a:ext cx="9993441" cy="769441"/>
          </a:xfrm>
          <a:prstGeom prst="rect">
            <a:avLst/>
          </a:prstGeom>
        </p:spPr>
        <p:txBody>
          <a:bodyPr wrap="none">
            <a:spAutoFit/>
          </a:bodyPr>
          <a:lstStyle/>
          <a:p>
            <a:r>
              <a:rPr lang="en-US" sz="4400" b="1" dirty="0">
                <a:solidFill>
                  <a:schemeClr val="accent5">
                    <a:lumMod val="50000"/>
                  </a:schemeClr>
                </a:solidFill>
                <a:latin typeface="Stag TT Semibold" panose="02000603060000020004" pitchFamily="2" charset="77"/>
              </a:rPr>
              <a:t>Learning outcomes – </a:t>
            </a:r>
            <a:r>
              <a:rPr lang="en-US" sz="4000" b="1" dirty="0">
                <a:solidFill>
                  <a:srgbClr val="85AAB1"/>
                </a:solidFill>
                <a:latin typeface="Stag TT Semibold" panose="02000603060000020004" pitchFamily="2" charset="77"/>
              </a:rPr>
              <a:t>you w</a:t>
            </a:r>
            <a:r>
              <a:rPr lang="en-GB" sz="4000" b="1" dirty="0" err="1">
                <a:solidFill>
                  <a:srgbClr val="85AAB1"/>
                </a:solidFill>
                <a:latin typeface="Stag TT Semibold" panose="02000603060000020004" pitchFamily="2" charset="77"/>
              </a:rPr>
              <a:t>i</a:t>
            </a:r>
            <a:r>
              <a:rPr lang="en-US" sz="4000" b="1" dirty="0" err="1">
                <a:solidFill>
                  <a:srgbClr val="85AAB1"/>
                </a:solidFill>
                <a:latin typeface="Stag TT Semibold" panose="02000603060000020004" pitchFamily="2" charset="77"/>
              </a:rPr>
              <a:t>ll</a:t>
            </a:r>
            <a:r>
              <a:rPr lang="en-US" sz="4000" b="1" dirty="0">
                <a:solidFill>
                  <a:srgbClr val="85AAB1"/>
                </a:solidFill>
                <a:latin typeface="Stag TT Semibold" panose="02000603060000020004" pitchFamily="2" charset="77"/>
              </a:rPr>
              <a:t> be able to:</a:t>
            </a:r>
            <a:endParaRPr lang="en-US" sz="4400" b="1" dirty="0">
              <a:solidFill>
                <a:srgbClr val="85AAB1"/>
              </a:solidFill>
              <a:latin typeface="Stag TT Semibold" panose="02000603060000020004" pitchFamily="2" charset="77"/>
            </a:endParaRPr>
          </a:p>
        </p:txBody>
      </p:sp>
      <p:pic>
        <p:nvPicPr>
          <p:cNvPr id="6" name="Picture 5" descr="Two people posing for a picture&#10;&#10;Description automatically generated with low confidence">
            <a:extLst>
              <a:ext uri="{FF2B5EF4-FFF2-40B4-BE49-F238E27FC236}">
                <a16:creationId xmlns:a16="http://schemas.microsoft.com/office/drawing/2014/main" id="{3BB9355D-5B4C-3F44-90D1-E32D7E51E0B7}"/>
              </a:ext>
            </a:extLst>
          </p:cNvPr>
          <p:cNvPicPr>
            <a:picLocks noChangeAspect="1"/>
          </p:cNvPicPr>
          <p:nvPr/>
        </p:nvPicPr>
        <p:blipFill>
          <a:blip r:embed="rId3"/>
          <a:stretch>
            <a:fillRect/>
          </a:stretch>
        </p:blipFill>
        <p:spPr>
          <a:xfrm>
            <a:off x="5743300" y="2514601"/>
            <a:ext cx="5585103" cy="3252966"/>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F3B358B6-0ABD-0B4B-8478-9C1C76C312D1}"/>
              </a:ext>
            </a:extLst>
          </p:cNvPr>
          <p:cNvPicPr>
            <a:picLocks noChangeAspect="1"/>
          </p:cNvPicPr>
          <p:nvPr/>
        </p:nvPicPr>
        <p:blipFill>
          <a:blip r:embed="rId4"/>
          <a:stretch>
            <a:fillRect/>
          </a:stretch>
        </p:blipFill>
        <p:spPr>
          <a:xfrm flipV="1">
            <a:off x="-1" y="1903879"/>
            <a:ext cx="5904855" cy="572334"/>
          </a:xfrm>
          <a:prstGeom prst="rect">
            <a:avLst/>
          </a:prstGeom>
        </p:spPr>
      </p:pic>
    </p:spTree>
    <p:extLst>
      <p:ext uri="{BB962C8B-B14F-4D97-AF65-F5344CB8AC3E}">
        <p14:creationId xmlns:p14="http://schemas.microsoft.com/office/powerpoint/2010/main" val="789142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DD3735-0D96-B54B-AC12-934B17F09EE6}"/>
              </a:ext>
            </a:extLst>
          </p:cNvPr>
          <p:cNvSpPr/>
          <p:nvPr/>
        </p:nvSpPr>
        <p:spPr>
          <a:xfrm>
            <a:off x="1918719" y="3131347"/>
            <a:ext cx="8405164" cy="523220"/>
          </a:xfrm>
          <a:prstGeom prst="rect">
            <a:avLst/>
          </a:prstGeom>
        </p:spPr>
        <p:txBody>
          <a:bodyPr wrap="square">
            <a:spAutoFit/>
          </a:bodyPr>
          <a:lstStyle/>
          <a:p>
            <a:r>
              <a:rPr lang="en-GB" sz="2800" u="sng" dirty="0">
                <a:solidFill>
                  <a:schemeClr val="accent1">
                    <a:lumMod val="60000"/>
                    <a:lumOff val="40000"/>
                  </a:schemeClr>
                </a:solidFill>
                <a:latin typeface="Stag TT Light" panose="02000603060000020004" pitchFamily="2" charset="77"/>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https://www.youtube.com/watch?v=DKwHtupXS0Y</a:t>
            </a:r>
            <a:endParaRPr lang="en-US" sz="2800" u="sng" dirty="0">
              <a:solidFill>
                <a:schemeClr val="accent1">
                  <a:lumMod val="60000"/>
                  <a:lumOff val="40000"/>
                </a:schemeClr>
              </a:solidFill>
              <a:latin typeface="Stag TT Light" panose="02000603060000020004" pitchFamily="2" charset="77"/>
            </a:endParaRPr>
          </a:p>
        </p:txBody>
      </p:sp>
      <p:sp>
        <p:nvSpPr>
          <p:cNvPr id="5" name="Title 2">
            <a:extLst>
              <a:ext uri="{FF2B5EF4-FFF2-40B4-BE49-F238E27FC236}">
                <a16:creationId xmlns:a16="http://schemas.microsoft.com/office/drawing/2014/main" id="{04403E85-93FF-C244-8FB2-171A60FAA833}"/>
              </a:ext>
            </a:extLst>
          </p:cNvPr>
          <p:cNvSpPr txBox="1">
            <a:spLocks/>
          </p:cNvSpPr>
          <p:nvPr/>
        </p:nvSpPr>
        <p:spPr>
          <a:xfrm>
            <a:off x="4866442" y="1922884"/>
            <a:ext cx="2509718" cy="12084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GB" b="1" dirty="0">
                <a:solidFill>
                  <a:schemeClr val="accent5">
                    <a:lumMod val="50000"/>
                  </a:schemeClr>
                </a:solidFill>
                <a:latin typeface="Stag TT Semibold" panose="02000603060000020004" pitchFamily="2" charset="77"/>
              </a:rPr>
              <a:t>Help </a:t>
            </a:r>
            <a:r>
              <a:rPr lang="en-GB" b="1" dirty="0" err="1">
                <a:solidFill>
                  <a:schemeClr val="accent5">
                    <a:lumMod val="50000"/>
                  </a:schemeClr>
                </a:solidFill>
                <a:latin typeface="Stag TT Semibold" panose="02000603060000020004" pitchFamily="2" charset="77"/>
              </a:rPr>
              <a:t>Sali</a:t>
            </a:r>
            <a:endParaRPr lang="en-GB" dirty="0">
              <a:solidFill>
                <a:schemeClr val="accent5">
                  <a:lumMod val="50000"/>
                </a:schemeClr>
              </a:solidFill>
            </a:endParaRPr>
          </a:p>
        </p:txBody>
      </p:sp>
    </p:spTree>
    <p:extLst>
      <p:ext uri="{BB962C8B-B14F-4D97-AF65-F5344CB8AC3E}">
        <p14:creationId xmlns:p14="http://schemas.microsoft.com/office/powerpoint/2010/main" val="42014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496529-9490-C14A-A438-3F73AEB3DA31}"/>
              </a:ext>
            </a:extLst>
          </p:cNvPr>
          <p:cNvSpPr txBox="1"/>
          <p:nvPr/>
        </p:nvSpPr>
        <p:spPr>
          <a:xfrm>
            <a:off x="0" y="301455"/>
            <a:ext cx="12192000" cy="923330"/>
          </a:xfrm>
          <a:prstGeom prst="rect">
            <a:avLst/>
          </a:prstGeom>
          <a:noFill/>
        </p:spPr>
        <p:txBody>
          <a:bodyPr wrap="square" rtlCol="0">
            <a:spAutoFit/>
          </a:bodyPr>
          <a:lstStyle/>
          <a:p>
            <a:endParaRPr lang="en-US" dirty="0"/>
          </a:p>
          <a:p>
            <a:endParaRPr lang="en-US" dirty="0"/>
          </a:p>
          <a:p>
            <a:endParaRPr lang="en-US" dirty="0"/>
          </a:p>
        </p:txBody>
      </p:sp>
      <p:grpSp>
        <p:nvGrpSpPr>
          <p:cNvPr id="9" name="Group 8">
            <a:extLst>
              <a:ext uri="{FF2B5EF4-FFF2-40B4-BE49-F238E27FC236}">
                <a16:creationId xmlns:a16="http://schemas.microsoft.com/office/drawing/2014/main" id="{6A2F5EF7-8BBB-6241-BE5A-909DB6D0C5D1}"/>
              </a:ext>
            </a:extLst>
          </p:cNvPr>
          <p:cNvGrpSpPr/>
          <p:nvPr/>
        </p:nvGrpSpPr>
        <p:grpSpPr>
          <a:xfrm>
            <a:off x="-7749" y="-1"/>
            <a:ext cx="12207498" cy="6858002"/>
            <a:chOff x="-15499" y="0"/>
            <a:chExt cx="12207498" cy="6858002"/>
          </a:xfrm>
        </p:grpSpPr>
        <p:pic>
          <p:nvPicPr>
            <p:cNvPr id="10" name="Picture 9" descr="Background pattern&#10;&#10;Description automatically generated">
              <a:extLst>
                <a:ext uri="{FF2B5EF4-FFF2-40B4-BE49-F238E27FC236}">
                  <a16:creationId xmlns:a16="http://schemas.microsoft.com/office/drawing/2014/main" id="{67F73737-6C97-5648-819C-95D7E860D9A3}"/>
                </a:ext>
              </a:extLst>
            </p:cNvPr>
            <p:cNvPicPr>
              <a:picLocks noChangeAspect="1"/>
            </p:cNvPicPr>
            <p:nvPr/>
          </p:nvPicPr>
          <p:blipFill>
            <a:blip r:embed="rId3"/>
            <a:stretch>
              <a:fillRect/>
            </a:stretch>
          </p:blipFill>
          <p:spPr>
            <a:xfrm rot="5400000">
              <a:off x="-1006739" y="991242"/>
              <a:ext cx="6858000" cy="4875519"/>
            </a:xfrm>
            <a:prstGeom prst="rect">
              <a:avLst/>
            </a:prstGeom>
          </p:spPr>
        </p:pic>
        <p:pic>
          <p:nvPicPr>
            <p:cNvPr id="11" name="Picture 10" descr="Background pattern&#10;&#10;Description automatically generated">
              <a:extLst>
                <a:ext uri="{FF2B5EF4-FFF2-40B4-BE49-F238E27FC236}">
                  <a16:creationId xmlns:a16="http://schemas.microsoft.com/office/drawing/2014/main" id="{84544436-DE44-284C-9FE8-7CD9B419A40C}"/>
                </a:ext>
              </a:extLst>
            </p:cNvPr>
            <p:cNvPicPr>
              <a:picLocks noChangeAspect="1"/>
            </p:cNvPicPr>
            <p:nvPr/>
          </p:nvPicPr>
          <p:blipFill>
            <a:blip r:embed="rId3"/>
            <a:stretch>
              <a:fillRect/>
            </a:stretch>
          </p:blipFill>
          <p:spPr>
            <a:xfrm rot="5400000" flipH="1" flipV="1">
              <a:off x="6325240" y="991240"/>
              <a:ext cx="6858000" cy="4875519"/>
            </a:xfrm>
            <a:prstGeom prst="rect">
              <a:avLst/>
            </a:prstGeom>
          </p:spPr>
        </p:pic>
      </p:grpSp>
      <p:pic>
        <p:nvPicPr>
          <p:cNvPr id="6" name="Content Placeholder 5">
            <a:extLst>
              <a:ext uri="{FF2B5EF4-FFF2-40B4-BE49-F238E27FC236}">
                <a16:creationId xmlns:a16="http://schemas.microsoft.com/office/drawing/2014/main" id="{B07A6B87-326A-914F-B359-1E486736900E}"/>
              </a:ext>
            </a:extLst>
          </p:cNvPr>
          <p:cNvPicPr>
            <a:picLocks noGrp="1" noChangeAspect="1"/>
          </p:cNvPicPr>
          <p:nvPr>
            <p:ph idx="1"/>
          </p:nvPr>
        </p:nvPicPr>
        <p:blipFill rotWithShape="1">
          <a:blip r:embed="rId4"/>
          <a:srcRect t="1031" b="50096"/>
          <a:stretch/>
        </p:blipFill>
        <p:spPr>
          <a:xfrm>
            <a:off x="1813427" y="301455"/>
            <a:ext cx="8565145" cy="6227930"/>
          </a:xfrm>
          <a:ln w="76200">
            <a:noFill/>
          </a:ln>
        </p:spPr>
      </p:pic>
    </p:spTree>
    <p:extLst>
      <p:ext uri="{BB962C8B-B14F-4D97-AF65-F5344CB8AC3E}">
        <p14:creationId xmlns:p14="http://schemas.microsoft.com/office/powerpoint/2010/main" val="39051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987E94E-4ECC-A341-AD29-07A0A9740CFC}"/>
              </a:ext>
            </a:extLst>
          </p:cNvPr>
          <p:cNvGrpSpPr/>
          <p:nvPr/>
        </p:nvGrpSpPr>
        <p:grpSpPr>
          <a:xfrm>
            <a:off x="-7749" y="-1"/>
            <a:ext cx="12207498" cy="6858002"/>
            <a:chOff x="-15499" y="0"/>
            <a:chExt cx="12207498" cy="6858002"/>
          </a:xfrm>
        </p:grpSpPr>
        <p:pic>
          <p:nvPicPr>
            <p:cNvPr id="9" name="Picture 8" descr="Background pattern&#10;&#10;Description automatically generated">
              <a:extLst>
                <a:ext uri="{FF2B5EF4-FFF2-40B4-BE49-F238E27FC236}">
                  <a16:creationId xmlns:a16="http://schemas.microsoft.com/office/drawing/2014/main" id="{FD4C425A-0260-8844-9BFB-A76D8542DF4C}"/>
                </a:ext>
              </a:extLst>
            </p:cNvPr>
            <p:cNvPicPr>
              <a:picLocks noChangeAspect="1"/>
            </p:cNvPicPr>
            <p:nvPr/>
          </p:nvPicPr>
          <p:blipFill>
            <a:blip r:embed="rId3"/>
            <a:stretch>
              <a:fillRect/>
            </a:stretch>
          </p:blipFill>
          <p:spPr>
            <a:xfrm rot="5400000">
              <a:off x="-1006739" y="991242"/>
              <a:ext cx="6858000" cy="4875519"/>
            </a:xfrm>
            <a:prstGeom prst="rect">
              <a:avLst/>
            </a:prstGeom>
          </p:spPr>
        </p:pic>
        <p:pic>
          <p:nvPicPr>
            <p:cNvPr id="10" name="Picture 9" descr="Background pattern&#10;&#10;Description automatically generated">
              <a:extLst>
                <a:ext uri="{FF2B5EF4-FFF2-40B4-BE49-F238E27FC236}">
                  <a16:creationId xmlns:a16="http://schemas.microsoft.com/office/drawing/2014/main" id="{ABDECF13-BC19-EF46-BC6B-F1008BD3AFB0}"/>
                </a:ext>
              </a:extLst>
            </p:cNvPr>
            <p:cNvPicPr>
              <a:picLocks noChangeAspect="1"/>
            </p:cNvPicPr>
            <p:nvPr/>
          </p:nvPicPr>
          <p:blipFill>
            <a:blip r:embed="rId3"/>
            <a:stretch>
              <a:fillRect/>
            </a:stretch>
          </p:blipFill>
          <p:spPr>
            <a:xfrm rot="5400000" flipH="1" flipV="1">
              <a:off x="6325240" y="991240"/>
              <a:ext cx="6858000" cy="4875519"/>
            </a:xfrm>
            <a:prstGeom prst="rect">
              <a:avLst/>
            </a:prstGeom>
          </p:spPr>
        </p:pic>
      </p:grpSp>
      <p:sp>
        <p:nvSpPr>
          <p:cNvPr id="7" name="TextBox 6">
            <a:extLst>
              <a:ext uri="{FF2B5EF4-FFF2-40B4-BE49-F238E27FC236}">
                <a16:creationId xmlns:a16="http://schemas.microsoft.com/office/drawing/2014/main" id="{D7496529-9490-C14A-A438-3F73AEB3DA31}"/>
              </a:ext>
            </a:extLst>
          </p:cNvPr>
          <p:cNvSpPr txBox="1"/>
          <p:nvPr/>
        </p:nvSpPr>
        <p:spPr>
          <a:xfrm>
            <a:off x="494009" y="440940"/>
            <a:ext cx="11203982" cy="2400657"/>
          </a:xfrm>
          <a:prstGeom prst="rect">
            <a:avLst/>
          </a:prstGeom>
          <a:noFill/>
        </p:spPr>
        <p:txBody>
          <a:bodyPr wrap="square" rtlCol="0">
            <a:spAutoFit/>
          </a:bodyPr>
          <a:lstStyle/>
          <a:p>
            <a:pPr algn="ctr"/>
            <a:r>
              <a:rPr lang="en-US" sz="4400" b="1" dirty="0">
                <a:solidFill>
                  <a:schemeClr val="accent5">
                    <a:lumMod val="50000"/>
                  </a:schemeClr>
                </a:solidFill>
                <a:latin typeface="Stag TT Semibold" panose="02000603060000020004" pitchFamily="2" charset="77"/>
              </a:rPr>
              <a:t>Taking action on flood risk </a:t>
            </a:r>
          </a:p>
          <a:p>
            <a:pPr algn="ctr"/>
            <a:endParaRPr lang="en-GB" sz="2400" b="1" i="1" dirty="0"/>
          </a:p>
          <a:p>
            <a:pPr algn="ctr"/>
            <a:endParaRPr lang="en-GB" sz="2400" i="1" dirty="0"/>
          </a:p>
          <a:p>
            <a:pPr algn="ctr"/>
            <a:endParaRPr lang="en-US" sz="4000" b="1" dirty="0"/>
          </a:p>
          <a:p>
            <a:endParaRPr lang="en-US" dirty="0"/>
          </a:p>
        </p:txBody>
      </p:sp>
      <p:pic>
        <p:nvPicPr>
          <p:cNvPr id="3" name="Picture 2" descr="A picture containing text, outdoor, sky, water&#10;&#10;Description automatically generated">
            <a:extLst>
              <a:ext uri="{FF2B5EF4-FFF2-40B4-BE49-F238E27FC236}">
                <a16:creationId xmlns:a16="http://schemas.microsoft.com/office/drawing/2014/main" id="{A3ADC3F0-1B7C-EC48-B18D-1E9CE6985260}"/>
              </a:ext>
            </a:extLst>
          </p:cNvPr>
          <p:cNvPicPr>
            <a:picLocks noChangeAspect="1"/>
          </p:cNvPicPr>
          <p:nvPr/>
        </p:nvPicPr>
        <p:blipFill>
          <a:blip r:embed="rId4"/>
          <a:stretch>
            <a:fillRect/>
          </a:stretch>
        </p:blipFill>
        <p:spPr>
          <a:xfrm>
            <a:off x="2612585" y="1641268"/>
            <a:ext cx="6966830" cy="46400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26298976"/>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571</TotalTime>
  <Words>694</Words>
  <Application>Microsoft Office PowerPoint</Application>
  <PresentationFormat>Widescreen</PresentationFormat>
  <Paragraphs>44</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Stag Sans TT Book</vt:lpstr>
      <vt:lpstr>Stag TT Light</vt:lpstr>
      <vt:lpstr>Stag TT Semibold</vt:lpstr>
      <vt:lpstr>Office Theme</vt:lpstr>
      <vt:lpstr>Help Sali</vt:lpstr>
      <vt:lpstr>Flooding – Help Sali video</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Flooding – Help Callum video</dc:title>
  <dc:creator>Lloyd Williams, Alison</dc:creator>
  <cp:lastModifiedBy>Katie Parsons</cp:lastModifiedBy>
  <cp:revision>29</cp:revision>
  <cp:lastPrinted>2022-03-17T10:15:36Z</cp:lastPrinted>
  <dcterms:created xsi:type="dcterms:W3CDTF">2021-08-04T10:28:05Z</dcterms:created>
  <dcterms:modified xsi:type="dcterms:W3CDTF">2022-03-29T10:31:43Z</dcterms:modified>
</cp:coreProperties>
</file>