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12"/>
  </p:notesMasterIdLst>
  <p:sldIdLst>
    <p:sldId id="267" r:id="rId2"/>
    <p:sldId id="257" r:id="rId3"/>
    <p:sldId id="258" r:id="rId4"/>
    <p:sldId id="259" r:id="rId5"/>
    <p:sldId id="260" r:id="rId6"/>
    <p:sldId id="268" r:id="rId7"/>
    <p:sldId id="261" r:id="rId8"/>
    <p:sldId id="265" r:id="rId9"/>
    <p:sldId id="266"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0AA-22BA-94C1-A9B7-3F7D88FB4988}" name="Christopher Skinner" initials="CS" userId="e5d1a795ad083b15" providerId="Windows Live"/>
  <p188:author id="{B06636F6-64D3-5FE0-5BC8-1232C5B5DCF4}" name="Lloyd Williams, Alison" initials="LWA" userId="S::lloydwi1@lancaster.ac.uk::de6d39dc-c733-4802-bf7a-420f015a04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AB1"/>
    <a:srgbClr val="009CBD"/>
    <a:srgbClr val="67A8BD"/>
    <a:srgbClr val="A6C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79784"/>
  </p:normalViewPr>
  <p:slideViewPr>
    <p:cSldViewPr snapToGrid="0" snapToObjects="1">
      <p:cViewPr varScale="1">
        <p:scale>
          <a:sx n="54" d="100"/>
          <a:sy n="54" d="100"/>
        </p:scale>
        <p:origin x="3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51BAA-6300-1546-804B-5AB5718484C9}"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140B6-3451-A84E-A23E-C67A2CBE416D}" type="slidenum">
              <a:rPr lang="en-US" smtClean="0"/>
              <a:t>‹#›</a:t>
            </a:fld>
            <a:endParaRPr lang="en-US"/>
          </a:p>
        </p:txBody>
      </p:sp>
    </p:spTree>
    <p:extLst>
      <p:ext uri="{BB962C8B-B14F-4D97-AF65-F5344CB8AC3E}">
        <p14:creationId xmlns:p14="http://schemas.microsoft.com/office/powerpoint/2010/main" val="183167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1E140B6-3451-A84E-A23E-C67A2CBE416D}" type="slidenum">
              <a:rPr lang="en-US" smtClean="0"/>
              <a:t>1</a:t>
            </a:fld>
            <a:endParaRPr lang="en-US"/>
          </a:p>
        </p:txBody>
      </p:sp>
    </p:spTree>
    <p:extLst>
      <p:ext uri="{BB962C8B-B14F-4D97-AF65-F5344CB8AC3E}">
        <p14:creationId xmlns:p14="http://schemas.microsoft.com/office/powerpoint/2010/main" val="17209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Flooding is happening more often in Britain and around the world as a result of climate change</a:t>
            </a:r>
          </a:p>
          <a:p>
            <a:pPr marL="171450" indent="-171450">
              <a:buFont typeface="Arial" panose="020B0604020202020204" pitchFamily="34" charset="0"/>
              <a:buChar char="•"/>
            </a:pPr>
            <a:r>
              <a:rPr lang="en-US" dirty="0"/>
              <a:t>Today’s lesson will use a video about a boy called Callum to explore how flooding can affect people’s lives</a:t>
            </a:r>
          </a:p>
          <a:p>
            <a:pPr marL="171450" indent="-171450">
              <a:buFont typeface="Arial" panose="020B0604020202020204" pitchFamily="34" charset="0"/>
              <a:buChar char="•"/>
            </a:pPr>
            <a:r>
              <a:rPr lang="en-US" dirty="0"/>
              <a:t>We’ll also think about some of the steps we can take to be prepared if and when flooding happens</a:t>
            </a:r>
          </a:p>
        </p:txBody>
      </p:sp>
      <p:sp>
        <p:nvSpPr>
          <p:cNvPr id="4" name="Slide Number Placeholder 3"/>
          <p:cNvSpPr>
            <a:spLocks noGrp="1"/>
          </p:cNvSpPr>
          <p:nvPr>
            <p:ph type="sldNum" sz="quarter" idx="5"/>
          </p:nvPr>
        </p:nvSpPr>
        <p:spPr/>
        <p:txBody>
          <a:bodyPr/>
          <a:lstStyle/>
          <a:p>
            <a:fld id="{21E140B6-3451-A84E-A23E-C67A2CBE416D}" type="slidenum">
              <a:rPr lang="en-US" smtClean="0"/>
              <a:t>2</a:t>
            </a:fld>
            <a:endParaRPr lang="en-US"/>
          </a:p>
        </p:txBody>
      </p:sp>
    </p:spTree>
    <p:extLst>
      <p:ext uri="{BB962C8B-B14F-4D97-AF65-F5344CB8AC3E}">
        <p14:creationId xmlns:p14="http://schemas.microsoft.com/office/powerpoint/2010/main" val="3089672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‘SPHERE’ is a useful approach to thinking about a topic or issue through different lenses. ‘Respect’ may be a new lens to think about but it’s useful in inviting us to think about our relationship with the world and the people around us. The next slide breaks down further how to ‘sphere’ this question.</a:t>
            </a:r>
          </a:p>
        </p:txBody>
      </p:sp>
      <p:sp>
        <p:nvSpPr>
          <p:cNvPr id="4" name="Slide Number Placeholder 3"/>
          <p:cNvSpPr>
            <a:spLocks noGrp="1"/>
          </p:cNvSpPr>
          <p:nvPr>
            <p:ph type="sldNum" sz="quarter" idx="5"/>
          </p:nvPr>
        </p:nvSpPr>
        <p:spPr/>
        <p:txBody>
          <a:bodyPr/>
          <a:lstStyle/>
          <a:p>
            <a:fld id="{21E140B6-3451-A84E-A23E-C67A2CBE416D}" type="slidenum">
              <a:rPr lang="en-US" smtClean="0"/>
              <a:t>5</a:t>
            </a:fld>
            <a:endParaRPr lang="en-US"/>
          </a:p>
        </p:txBody>
      </p:sp>
    </p:spTree>
    <p:extLst>
      <p:ext uri="{BB962C8B-B14F-4D97-AF65-F5344CB8AC3E}">
        <p14:creationId xmlns:p14="http://schemas.microsoft.com/office/powerpoint/2010/main" val="177609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140B6-3451-A84E-A23E-C67A2CBE416D}" type="slidenum">
              <a:rPr lang="en-US" smtClean="0"/>
              <a:t>6</a:t>
            </a:fld>
            <a:endParaRPr lang="en-US"/>
          </a:p>
        </p:txBody>
      </p:sp>
    </p:spTree>
    <p:extLst>
      <p:ext uri="{BB962C8B-B14F-4D97-AF65-F5344CB8AC3E}">
        <p14:creationId xmlns:p14="http://schemas.microsoft.com/office/powerpoint/2010/main" val="275084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Help Callum is based on the true story of a boy who was flooded out of his home during the severe floods that took place in England during the winter of 2013-14</a:t>
            </a:r>
          </a:p>
          <a:p>
            <a:pPr marL="171450" indent="-171450">
              <a:buFont typeface="Arial" panose="020B0604020202020204" pitchFamily="34" charset="0"/>
              <a:buChar char="•"/>
            </a:pPr>
            <a:r>
              <a:rPr lang="en-US" dirty="0"/>
              <a:t>Researchers worked with young people like Callum (not his real name) to find out what life was like for them during and after the flood. The researchers wanted to learn from their first-hand experience how we can better support children when flooding happens </a:t>
            </a:r>
          </a:p>
          <a:p>
            <a:pPr marL="171450" indent="-171450">
              <a:buFont typeface="Arial" panose="020B0604020202020204" pitchFamily="34" charset="0"/>
              <a:buChar char="•"/>
            </a:pPr>
            <a:r>
              <a:rPr lang="en-US" dirty="0"/>
              <a:t>The animated video was made to share aspects of Callum’s experience that people might not be aware of. The 360/VR approach allows the viewer to see the experience from Callum’s point of view. The video aims to open up a conversation about how could others help Callum to deal with this difficult situation</a:t>
            </a:r>
          </a:p>
          <a:p>
            <a:pPr marL="171450" indent="-171450">
              <a:buFont typeface="Arial" panose="020B0604020202020204" pitchFamily="34" charset="0"/>
              <a:buChar char="•"/>
            </a:pPr>
            <a:r>
              <a:rPr lang="en-US" dirty="0"/>
              <a:t>Ask students: As you watch, think about what you think Callum </a:t>
            </a:r>
            <a:r>
              <a:rPr lang="en-US" b="1" dirty="0"/>
              <a:t>needs</a:t>
            </a:r>
            <a:r>
              <a:rPr lang="en-US" dirty="0"/>
              <a:t> at each point in the story – what help does he need and who could give him that help?</a:t>
            </a:r>
          </a:p>
        </p:txBody>
      </p:sp>
      <p:sp>
        <p:nvSpPr>
          <p:cNvPr id="4" name="Slide Number Placeholder 3"/>
          <p:cNvSpPr>
            <a:spLocks noGrp="1"/>
          </p:cNvSpPr>
          <p:nvPr>
            <p:ph type="sldNum" sz="quarter" idx="5"/>
          </p:nvPr>
        </p:nvSpPr>
        <p:spPr/>
        <p:txBody>
          <a:bodyPr/>
          <a:lstStyle/>
          <a:p>
            <a:fld id="{21E140B6-3451-A84E-A23E-C67A2CBE416D}" type="slidenum">
              <a:rPr lang="en-US" smtClean="0"/>
              <a:t>7</a:t>
            </a:fld>
            <a:endParaRPr lang="en-US"/>
          </a:p>
        </p:txBody>
      </p:sp>
    </p:spTree>
    <p:extLst>
      <p:ext uri="{BB962C8B-B14F-4D97-AF65-F5344CB8AC3E}">
        <p14:creationId xmlns:p14="http://schemas.microsoft.com/office/powerpoint/2010/main" val="405316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Check if there are any questions following the video and then introduce the group activity</a:t>
            </a:r>
          </a:p>
          <a:p>
            <a:endParaRPr lang="en-US" dirty="0"/>
          </a:p>
        </p:txBody>
      </p:sp>
      <p:sp>
        <p:nvSpPr>
          <p:cNvPr id="4" name="Slide Number Placeholder 3"/>
          <p:cNvSpPr>
            <a:spLocks noGrp="1"/>
          </p:cNvSpPr>
          <p:nvPr>
            <p:ph type="sldNum" sz="quarter" idx="5"/>
          </p:nvPr>
        </p:nvSpPr>
        <p:spPr/>
        <p:txBody>
          <a:bodyPr/>
          <a:lstStyle/>
          <a:p>
            <a:fld id="{21E140B6-3451-A84E-A23E-C67A2CBE416D}" type="slidenum">
              <a:rPr lang="en-US" smtClean="0"/>
              <a:t>8</a:t>
            </a:fld>
            <a:endParaRPr lang="en-US"/>
          </a:p>
        </p:txBody>
      </p:sp>
    </p:spTree>
    <p:extLst>
      <p:ext uri="{BB962C8B-B14F-4D97-AF65-F5344CB8AC3E}">
        <p14:creationId xmlns:p14="http://schemas.microsoft.com/office/powerpoint/2010/main" val="91912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140B6-3451-A84E-A23E-C67A2CBE416D}" type="slidenum">
              <a:rPr lang="en-US" smtClean="0"/>
              <a:t>9</a:t>
            </a:fld>
            <a:endParaRPr lang="en-US"/>
          </a:p>
        </p:txBody>
      </p:sp>
    </p:spTree>
    <p:extLst>
      <p:ext uri="{BB962C8B-B14F-4D97-AF65-F5344CB8AC3E}">
        <p14:creationId xmlns:p14="http://schemas.microsoft.com/office/powerpoint/2010/main" val="3864253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Remind the class of Callum’s question: ‘Now you’ve heard my story, what can YOU do to be better prepared for flooding?’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Reflect with the students on the key issues or themes that have emerged during the lesson and ask them to think about they see as the priority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Wrap up lesson by </a:t>
            </a:r>
            <a:r>
              <a:rPr lang="en-US" dirty="0" err="1"/>
              <a:t>summarising</a:t>
            </a:r>
            <a:r>
              <a:rPr lang="en-US" dirty="0"/>
              <a:t> learning and introducing how next time we will focus on translating ideas for change into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Encourage students to keep thinking and talking about what they learned today, including with their friends and families</a:t>
            </a:r>
          </a:p>
        </p:txBody>
      </p:sp>
      <p:sp>
        <p:nvSpPr>
          <p:cNvPr id="4" name="Slide Number Placeholder 3"/>
          <p:cNvSpPr>
            <a:spLocks noGrp="1"/>
          </p:cNvSpPr>
          <p:nvPr>
            <p:ph type="sldNum" sz="quarter" idx="5"/>
          </p:nvPr>
        </p:nvSpPr>
        <p:spPr/>
        <p:txBody>
          <a:bodyPr/>
          <a:lstStyle/>
          <a:p>
            <a:fld id="{21E140B6-3451-A84E-A23E-C67A2CBE416D}" type="slidenum">
              <a:rPr lang="en-US" smtClean="0"/>
              <a:t>10</a:t>
            </a:fld>
            <a:endParaRPr lang="en-US"/>
          </a:p>
        </p:txBody>
      </p:sp>
    </p:spTree>
    <p:extLst>
      <p:ext uri="{BB962C8B-B14F-4D97-AF65-F5344CB8AC3E}">
        <p14:creationId xmlns:p14="http://schemas.microsoft.com/office/powerpoint/2010/main" val="2597172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65C5-8A76-1C49-89B5-59243576D5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5BF6F94-8BFC-5C4D-9280-AFB5581BA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3744138-765C-6E42-AF0A-AE9D4122959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CF6A2AB2-95D2-3A4E-8626-CA9D7A77F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AD7A1-763B-BF44-9D72-E66C87A0B428}"/>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299378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6672-9F46-BF48-A56E-5584AFD17C1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C3FAE66-0869-2B4A-84B3-68613895478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6E9C50-A978-434A-8E5B-0E3B4111C987}"/>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EA269B39-60DC-1F4C-8470-FC43CCB10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D5D11-2604-1746-B54D-5379A847E833}"/>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03636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F706C-1205-414F-AA13-166EA46A6A0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E12DD00-7FC1-BD45-A7C6-35D39B44B7D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0BC6D11-2B0D-F24E-ABD0-0DC3733ED18F}"/>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148E4C2D-953E-8F42-85C1-4160AB2A1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A92FD-F9E1-B949-BDC1-873175797085}"/>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89419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41D1-6E87-2A47-9BE7-42923A6E90B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AD73650-4AD8-1442-813B-3810A8137F6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3C8E4C-42E5-4C49-9F54-F03DFDD15546}"/>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2479B196-8783-DE40-909A-47F0C357E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BD2EA-2D91-9542-BCF5-2A7F2AE6E1DF}"/>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43500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0272E-C448-2C43-8298-E1E3F7655C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4D9BCF7-CB53-ED4E-B09D-9C6118CB6A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A843FA-2D47-094A-81F0-1671BAE3AF68}"/>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98DC55D8-8905-4943-8A06-18B9E73FB2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F2F62-84EF-DA44-82AF-82D9DBF5C473}"/>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165563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E59E-38ED-324D-B18C-5410380E431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973719-48E9-6A40-B954-8DC7A970AAB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A992A7E-43CB-E745-807E-8CCD95C3F5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93B7465-F076-804F-A7CF-0AC1FE6F71EB}"/>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A1D4E243-2E7D-6C4C-8E78-6304B385E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C72C5-CD10-B14D-AFA5-C6568F78C1BB}"/>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7318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9EEF-6A64-D046-9B9D-283AB654F23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8955D38-A6ED-4B47-9DB5-D06BD4F90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73FF4E-4BD5-1E49-B087-5F5E584269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B5B6CB0-F02D-B54C-98EB-5EAE2654B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6A99A5-7B23-0A4D-B6DF-DE5EEFF2AB5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67A3FA9-59FB-0A41-8517-9B5D902F3F28}"/>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8" name="Footer Placeholder 7">
            <a:extLst>
              <a:ext uri="{FF2B5EF4-FFF2-40B4-BE49-F238E27FC236}">
                <a16:creationId xmlns:a16="http://schemas.microsoft.com/office/drawing/2014/main" id="{0A5B02CD-FA89-1D4B-8E91-41A3F79EB3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E9EC01-F857-4541-ADAB-FCE6C1771F6F}"/>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30580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3A96-2EA7-E24E-8888-6297B1F8AF7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5BECE1D-D53D-2D48-B6E1-9E15F7312F88}"/>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4" name="Footer Placeholder 3">
            <a:extLst>
              <a:ext uri="{FF2B5EF4-FFF2-40B4-BE49-F238E27FC236}">
                <a16:creationId xmlns:a16="http://schemas.microsoft.com/office/drawing/2014/main" id="{E85CAAD3-734F-E641-9C5E-ABAC827B7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043182-CAB2-8941-9224-6558FB886ADC}"/>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76253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566FAE-1AF4-9242-8DE7-1592FA6F58F0}"/>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3" name="Footer Placeholder 2">
            <a:extLst>
              <a:ext uri="{FF2B5EF4-FFF2-40B4-BE49-F238E27FC236}">
                <a16:creationId xmlns:a16="http://schemas.microsoft.com/office/drawing/2014/main" id="{225B9151-FF4E-0F4B-A905-B536089839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B6AB28-F360-4B4A-96F5-AE8DB56A6840}"/>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3449608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D8C6-B8BA-7844-96FD-1ECB4EBA81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B43DB7A-E5A8-F54C-9B12-89E045A95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6A95336-B41B-B745-92F1-F27AC9383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B795C3-1CF7-5142-B38D-0CFCF2318846}"/>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68727049-BCC4-734D-9029-236BB11C6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9657E-6962-6945-83CC-B0BE9D528A2E}"/>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327079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E1A7F-51BF-9744-B82D-EAE49879AC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02E98D7-617D-2445-B162-C4C0CF726F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0945C8-9DA7-E141-8FC6-72FF3E2E7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F27FE4-59AC-3A4D-937E-745B15C5F1C9}"/>
              </a:ext>
            </a:extLst>
          </p:cNvPr>
          <p:cNvSpPr>
            <a:spLocks noGrp="1"/>
          </p:cNvSpPr>
          <p:nvPr>
            <p:ph type="dt" sz="half" idx="10"/>
          </p:nvPr>
        </p:nvSpPr>
        <p:spPr/>
        <p:txBody>
          <a:bodyPr/>
          <a:lstStyle/>
          <a:p>
            <a:fld id="{D64DF6A4-30A6-AC46-98CD-BB860279A354}" type="datetimeFigureOut">
              <a:rPr lang="en-US" smtClean="0"/>
              <a:t>3/29/2022</a:t>
            </a:fld>
            <a:endParaRPr lang="en-US"/>
          </a:p>
        </p:txBody>
      </p:sp>
      <p:sp>
        <p:nvSpPr>
          <p:cNvPr id="6" name="Footer Placeholder 5">
            <a:extLst>
              <a:ext uri="{FF2B5EF4-FFF2-40B4-BE49-F238E27FC236}">
                <a16:creationId xmlns:a16="http://schemas.microsoft.com/office/drawing/2014/main" id="{EBEAB6D2-DC13-3748-A303-9B363AE730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9B259-7CF1-5545-8DD8-73833ED07632}"/>
              </a:ext>
            </a:extLst>
          </p:cNvPr>
          <p:cNvSpPr>
            <a:spLocks noGrp="1"/>
          </p:cNvSpPr>
          <p:nvPr>
            <p:ph type="sldNum" sz="quarter" idx="12"/>
          </p:nvPr>
        </p:nvSpPr>
        <p:spPr/>
        <p:txBody>
          <a:bodyPr/>
          <a:lstStyle/>
          <a:p>
            <a:fld id="{4765FC0E-6334-714D-98E3-6C5BDB0C5C80}" type="slidenum">
              <a:rPr lang="en-US" smtClean="0"/>
              <a:t>‹#›</a:t>
            </a:fld>
            <a:endParaRPr lang="en-US"/>
          </a:p>
        </p:txBody>
      </p:sp>
    </p:spTree>
    <p:extLst>
      <p:ext uri="{BB962C8B-B14F-4D97-AF65-F5344CB8AC3E}">
        <p14:creationId xmlns:p14="http://schemas.microsoft.com/office/powerpoint/2010/main" val="243640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367D5-70A6-1448-9B23-E6162D7C8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45071C9-468C-4C4E-A613-5F58DEAB0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C1EBF47-0F53-4440-A0A1-7F03D239B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DF6A4-30A6-AC46-98CD-BB860279A354}" type="datetimeFigureOut">
              <a:rPr lang="en-US" smtClean="0"/>
              <a:t>3/29/2022</a:t>
            </a:fld>
            <a:endParaRPr lang="en-US"/>
          </a:p>
        </p:txBody>
      </p:sp>
      <p:sp>
        <p:nvSpPr>
          <p:cNvPr id="5" name="Footer Placeholder 4">
            <a:extLst>
              <a:ext uri="{FF2B5EF4-FFF2-40B4-BE49-F238E27FC236}">
                <a16:creationId xmlns:a16="http://schemas.microsoft.com/office/drawing/2014/main" id="{2B86621F-916E-7D43-8354-97EBE936DC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504C4E-E3C0-0C47-A4B5-A95FADAA2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5FC0E-6334-714D-98E3-6C5BDB0C5C80}" type="slidenum">
              <a:rPr lang="en-US" smtClean="0"/>
              <a:t>‹#›</a:t>
            </a:fld>
            <a:endParaRPr lang="en-US"/>
          </a:p>
        </p:txBody>
      </p:sp>
    </p:spTree>
    <p:extLst>
      <p:ext uri="{BB962C8B-B14F-4D97-AF65-F5344CB8AC3E}">
        <p14:creationId xmlns:p14="http://schemas.microsoft.com/office/powerpoint/2010/main" val="6837271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4gpOOcQV1f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33B136-62FB-C245-843A-9A279F0C3351}"/>
              </a:ext>
            </a:extLst>
          </p:cNvPr>
          <p:cNvSpPr>
            <a:spLocks noGrp="1"/>
          </p:cNvSpPr>
          <p:nvPr>
            <p:ph type="ctrTitle"/>
          </p:nvPr>
        </p:nvSpPr>
        <p:spPr>
          <a:xfrm>
            <a:off x="3561827" y="1944149"/>
            <a:ext cx="5068347" cy="1584215"/>
          </a:xfrm>
        </p:spPr>
        <p:txBody>
          <a:bodyPr>
            <a:normAutofit/>
          </a:bodyPr>
          <a:lstStyle/>
          <a:p>
            <a:pPr>
              <a:lnSpc>
                <a:spcPct val="150000"/>
              </a:lnSpc>
            </a:pPr>
            <a:r>
              <a:rPr lang="en-GB" sz="6600" b="1" dirty="0">
                <a:solidFill>
                  <a:schemeClr val="accent5">
                    <a:lumMod val="50000"/>
                  </a:schemeClr>
                </a:solidFill>
                <a:latin typeface="Stag TT Semibold" panose="02000603060000020004" pitchFamily="2" charset="77"/>
              </a:rPr>
              <a:t>Help Callum</a:t>
            </a:r>
            <a:endParaRPr lang="en-GB" sz="6600" dirty="0">
              <a:solidFill>
                <a:schemeClr val="accent5">
                  <a:lumMod val="50000"/>
                </a:schemeClr>
              </a:solidFill>
            </a:endParaRPr>
          </a:p>
        </p:txBody>
      </p:sp>
      <p:pic>
        <p:nvPicPr>
          <p:cNvPr id="5" name="Picture 4" descr="Logo&#10;&#10;Description automatically generated with low confidence">
            <a:extLst>
              <a:ext uri="{FF2B5EF4-FFF2-40B4-BE49-F238E27FC236}">
                <a16:creationId xmlns:a16="http://schemas.microsoft.com/office/drawing/2014/main" id="{A8A3FDA0-B449-3D47-AE05-E67A90B76A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971" y="553399"/>
            <a:ext cx="2959648" cy="898030"/>
          </a:xfrm>
          <a:prstGeom prst="rect">
            <a:avLst/>
          </a:prstGeom>
        </p:spPr>
      </p:pic>
      <p:grpSp>
        <p:nvGrpSpPr>
          <p:cNvPr id="6" name="Group 5">
            <a:extLst>
              <a:ext uri="{FF2B5EF4-FFF2-40B4-BE49-F238E27FC236}">
                <a16:creationId xmlns:a16="http://schemas.microsoft.com/office/drawing/2014/main" id="{CB524A0A-79DF-5B4B-9D13-18A9C52EB3B8}"/>
              </a:ext>
            </a:extLst>
          </p:cNvPr>
          <p:cNvGrpSpPr/>
          <p:nvPr/>
        </p:nvGrpSpPr>
        <p:grpSpPr>
          <a:xfrm>
            <a:off x="2151013" y="5519791"/>
            <a:ext cx="7889972" cy="639666"/>
            <a:chOff x="0" y="0"/>
            <a:chExt cx="6579649" cy="533621"/>
          </a:xfrm>
        </p:grpSpPr>
        <p:pic>
          <p:nvPicPr>
            <p:cNvPr id="8" name="Picture 7" descr="Text&#10;&#10;Description automatically generated">
              <a:extLst>
                <a:ext uri="{FF2B5EF4-FFF2-40B4-BE49-F238E27FC236}">
                  <a16:creationId xmlns:a16="http://schemas.microsoft.com/office/drawing/2014/main" id="{63D8A331-A45D-884A-952B-06A8538455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3352800" cy="460375"/>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56152C8F-3B54-CC45-A004-B2B23717E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490622" y="127221"/>
              <a:ext cx="1297940" cy="4064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44FDB02-AB89-324E-8195-F9BD6F9AF6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93419" y="95416"/>
              <a:ext cx="1586230" cy="437515"/>
            </a:xfrm>
            <a:prstGeom prst="rect">
              <a:avLst/>
            </a:prstGeom>
          </p:spPr>
        </p:pic>
      </p:grpSp>
    </p:spTree>
    <p:extLst>
      <p:ext uri="{BB962C8B-B14F-4D97-AF65-F5344CB8AC3E}">
        <p14:creationId xmlns:p14="http://schemas.microsoft.com/office/powerpoint/2010/main" val="401685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15EB4-D8CD-3A45-BEEB-D53A79CE5514}"/>
              </a:ext>
            </a:extLst>
          </p:cNvPr>
          <p:cNvSpPr txBox="1"/>
          <p:nvPr/>
        </p:nvSpPr>
        <p:spPr>
          <a:xfrm>
            <a:off x="7359249" y="3429000"/>
            <a:ext cx="4359322" cy="1569660"/>
          </a:xfrm>
          <a:prstGeom prst="rect">
            <a:avLst/>
          </a:prstGeom>
          <a:noFill/>
        </p:spPr>
        <p:txBody>
          <a:bodyPr wrap="square" rtlCol="0">
            <a:spAutoFit/>
          </a:bodyPr>
          <a:lstStyle/>
          <a:p>
            <a:r>
              <a:rPr lang="en-US" sz="2400" dirty="0">
                <a:solidFill>
                  <a:schemeClr val="tx1">
                    <a:lumMod val="75000"/>
                    <a:lumOff val="25000"/>
                  </a:schemeClr>
                </a:solidFill>
                <a:latin typeface="Stag Sans TT Book" panose="020B0503040000020004" pitchFamily="34" charset="77"/>
              </a:rPr>
              <a:t>In your group, identify </a:t>
            </a:r>
            <a:r>
              <a:rPr lang="en-US" sz="2400" b="1" dirty="0">
                <a:solidFill>
                  <a:schemeClr val="tx1">
                    <a:lumMod val="75000"/>
                    <a:lumOff val="25000"/>
                  </a:schemeClr>
                </a:solidFill>
                <a:latin typeface="Stag Sans TT Semibold" panose="020B0503040000020004" pitchFamily="34" charset="77"/>
              </a:rPr>
              <a:t>ONE </a:t>
            </a:r>
            <a:r>
              <a:rPr lang="en-US" sz="2400" dirty="0">
                <a:solidFill>
                  <a:schemeClr val="tx1">
                    <a:lumMod val="75000"/>
                    <a:lumOff val="25000"/>
                  </a:schemeClr>
                </a:solidFill>
                <a:latin typeface="Stag Sans TT Book" panose="020B0503040000020004" pitchFamily="34" charset="77"/>
              </a:rPr>
              <a:t>thing that you - or your family or school -  can do to be better prepared for flooding.</a:t>
            </a:r>
          </a:p>
        </p:txBody>
      </p:sp>
      <p:pic>
        <p:nvPicPr>
          <p:cNvPr id="6" name="Content Placeholder 5" descr="Graphical user interface, website&#10;&#10;Description automatically generated">
            <a:extLst>
              <a:ext uri="{FF2B5EF4-FFF2-40B4-BE49-F238E27FC236}">
                <a16:creationId xmlns:a16="http://schemas.microsoft.com/office/drawing/2014/main" id="{65EC71E8-5438-C641-8FA6-D9FE1EC2AB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1469" y="2593085"/>
            <a:ext cx="5762647" cy="3241489"/>
          </a:xfrm>
          <a:prstGeom prst="rect">
            <a:avLst/>
          </a:prstGeom>
          <a:ln>
            <a:noFill/>
          </a:ln>
          <a:effectLst>
            <a:outerShdw blurRad="190500" algn="tl" rotWithShape="0">
              <a:srgbClr val="000000">
                <a:alpha val="70000"/>
              </a:srgbClr>
            </a:outerShdw>
          </a:effectLst>
        </p:spPr>
      </p:pic>
      <p:sp>
        <p:nvSpPr>
          <p:cNvPr id="3" name="Rounded Rectangular Callout 2">
            <a:extLst>
              <a:ext uri="{FF2B5EF4-FFF2-40B4-BE49-F238E27FC236}">
                <a16:creationId xmlns:a16="http://schemas.microsoft.com/office/drawing/2014/main" id="{A0072D7A-3E3C-2448-B941-7C34FEA63669}"/>
              </a:ext>
            </a:extLst>
          </p:cNvPr>
          <p:cNvSpPr/>
          <p:nvPr/>
        </p:nvSpPr>
        <p:spPr>
          <a:xfrm>
            <a:off x="1061469" y="781874"/>
            <a:ext cx="10069061" cy="1407985"/>
          </a:xfrm>
          <a:prstGeom prst="wedgeRoundRectCallout">
            <a:avLst/>
          </a:prstGeom>
          <a:ln w="38100">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3200" dirty="0">
                <a:latin typeface="Stag TT Light" panose="02000603060000020004" pitchFamily="2" charset="77"/>
              </a:rPr>
              <a:t>‘Now you’ve heard my story, </a:t>
            </a:r>
          </a:p>
          <a:p>
            <a:pPr algn="ctr"/>
            <a:r>
              <a:rPr lang="en-GB" sz="3200" dirty="0">
                <a:latin typeface="Stag TT Light" panose="02000603060000020004" pitchFamily="2" charset="77"/>
              </a:rPr>
              <a:t>what can </a:t>
            </a:r>
            <a:r>
              <a:rPr lang="en-GB" sz="3200" b="1" dirty="0">
                <a:latin typeface="Stag TT Semibold" panose="02000603060000020004" pitchFamily="2" charset="77"/>
              </a:rPr>
              <a:t>YOU</a:t>
            </a:r>
            <a:r>
              <a:rPr lang="en-GB" sz="3200" dirty="0">
                <a:latin typeface="Stag TT Light" panose="02000603060000020004" pitchFamily="2" charset="77"/>
              </a:rPr>
              <a:t> do to be better prepared for flooding?’</a:t>
            </a:r>
          </a:p>
        </p:txBody>
      </p:sp>
    </p:spTree>
    <p:extLst>
      <p:ext uri="{BB962C8B-B14F-4D97-AF65-F5344CB8AC3E}">
        <p14:creationId xmlns:p14="http://schemas.microsoft.com/office/powerpoint/2010/main" val="212629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87DB5F-10A6-504F-927D-8D548609C845}"/>
              </a:ext>
            </a:extLst>
          </p:cNvPr>
          <p:cNvSpPr>
            <a:spLocks noGrp="1"/>
          </p:cNvSpPr>
          <p:nvPr>
            <p:ph type="title"/>
          </p:nvPr>
        </p:nvSpPr>
        <p:spPr/>
        <p:txBody>
          <a:bodyPr>
            <a:normAutofit/>
          </a:bodyPr>
          <a:lstStyle/>
          <a:p>
            <a:pPr algn="ctr"/>
            <a:r>
              <a:rPr lang="en-US" b="1" dirty="0">
                <a:solidFill>
                  <a:schemeClr val="accent5">
                    <a:lumMod val="50000"/>
                  </a:schemeClr>
                </a:solidFill>
                <a:latin typeface="Stag TT Semibold" panose="02000603060000020004" pitchFamily="2" charset="77"/>
              </a:rPr>
              <a:t>Flooding – </a:t>
            </a:r>
            <a:r>
              <a:rPr lang="en-US" b="1" dirty="0">
                <a:solidFill>
                  <a:srgbClr val="85AAB1"/>
                </a:solidFill>
                <a:latin typeface="Stag TT Semibold" panose="02000603060000020004" pitchFamily="2" charset="77"/>
              </a:rPr>
              <a:t>Help Callum video</a:t>
            </a:r>
          </a:p>
        </p:txBody>
      </p:sp>
      <p:pic>
        <p:nvPicPr>
          <p:cNvPr id="24" name="Content Placeholder 23" descr="Graphical user interface, website&#10;&#10;Description automatically generated">
            <a:extLst>
              <a:ext uri="{FF2B5EF4-FFF2-40B4-BE49-F238E27FC236}">
                <a16:creationId xmlns:a16="http://schemas.microsoft.com/office/drawing/2014/main" id="{1D8A2A77-AFE1-6D43-98A7-B2B61532E1BE}"/>
              </a:ext>
            </a:extLst>
          </p:cNvPr>
          <p:cNvPicPr>
            <a:picLocks noGrp="1" noChangeAspect="1"/>
          </p:cNvPicPr>
          <p:nvPr>
            <p:ph idx="4294967295"/>
          </p:nvPr>
        </p:nvPicPr>
        <p:blipFill>
          <a:blip r:embed="rId4" cstate="screen">
            <a:extLst>
              <a:ext uri="{28A0092B-C50C-407E-A947-70E740481C1C}">
                <a14:useLocalDpi xmlns:a14="http://schemas.microsoft.com/office/drawing/2010/main"/>
              </a:ext>
            </a:extLst>
          </a:blip>
          <a:stretch>
            <a:fillRect/>
          </a:stretch>
        </p:blipFill>
        <p:spPr>
          <a:xfrm>
            <a:off x="2384046" y="1592033"/>
            <a:ext cx="7316546" cy="41153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1434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3A990-2EA5-FE44-A488-83DB5D36E67A}"/>
              </a:ext>
            </a:extLst>
          </p:cNvPr>
          <p:cNvSpPr>
            <a:spLocks noGrp="1"/>
          </p:cNvSpPr>
          <p:nvPr>
            <p:ph type="title"/>
          </p:nvPr>
        </p:nvSpPr>
        <p:spPr>
          <a:xfrm>
            <a:off x="747205" y="562974"/>
            <a:ext cx="3932237" cy="775087"/>
          </a:xfrm>
        </p:spPr>
        <p:txBody>
          <a:bodyPr>
            <a:normAutofit/>
          </a:bodyPr>
          <a:lstStyle/>
          <a:p>
            <a:r>
              <a:rPr lang="en-US" sz="3600" b="1" dirty="0">
                <a:solidFill>
                  <a:schemeClr val="accent5">
                    <a:lumMod val="50000"/>
                  </a:schemeClr>
                </a:solidFill>
                <a:latin typeface="Stag TT Semibold" panose="02000603060000020004" pitchFamily="2" charset="77"/>
              </a:rPr>
              <a:t>Aims for today:</a:t>
            </a:r>
            <a:endParaRPr lang="en-GB" sz="3600" dirty="0">
              <a:solidFill>
                <a:schemeClr val="accent5">
                  <a:lumMod val="50000"/>
                </a:schemeClr>
              </a:solidFill>
            </a:endParaRPr>
          </a:p>
        </p:txBody>
      </p:sp>
      <p:sp>
        <p:nvSpPr>
          <p:cNvPr id="4" name="Text Placeholder 3">
            <a:extLst>
              <a:ext uri="{FF2B5EF4-FFF2-40B4-BE49-F238E27FC236}">
                <a16:creationId xmlns:a16="http://schemas.microsoft.com/office/drawing/2014/main" id="{86E79D1F-1582-1044-BF6C-4918DB860F1F}"/>
              </a:ext>
            </a:extLst>
          </p:cNvPr>
          <p:cNvSpPr>
            <a:spLocks noGrp="1"/>
          </p:cNvSpPr>
          <p:nvPr>
            <p:ph type="body" sz="half" idx="2"/>
          </p:nvPr>
        </p:nvSpPr>
        <p:spPr>
          <a:xfrm>
            <a:off x="747205" y="2028153"/>
            <a:ext cx="4514732" cy="3241960"/>
          </a:xfrm>
        </p:spPr>
        <p:txBody>
          <a:bodyPr>
            <a:normAutofit fontScale="92500"/>
          </a:bodyPr>
          <a:lstStyle/>
          <a:p>
            <a:pPr marL="285750" lvl="0" indent="-285750">
              <a:lnSpc>
                <a:spcPct val="150000"/>
              </a:lnSpc>
              <a:buFont typeface="Arial" panose="020B0604020202020204" pitchFamily="34" charset="0"/>
              <a:buChar char="•"/>
            </a:pPr>
            <a:r>
              <a:rPr lang="en-GB" sz="2600" dirty="0">
                <a:solidFill>
                  <a:schemeClr val="tx1">
                    <a:lumMod val="75000"/>
                    <a:lumOff val="25000"/>
                  </a:schemeClr>
                </a:solidFill>
                <a:latin typeface="Stag Sans TT Book" panose="020B0503040000020004" pitchFamily="34" charset="77"/>
              </a:rPr>
              <a:t>Explore some of the effects of flooding on young people’s everyday lives</a:t>
            </a:r>
          </a:p>
          <a:p>
            <a:pPr marL="285750" lvl="0" indent="-285750">
              <a:lnSpc>
                <a:spcPct val="150000"/>
              </a:lnSpc>
              <a:buFont typeface="Arial" panose="020B0604020202020204" pitchFamily="34" charset="0"/>
              <a:buChar char="•"/>
            </a:pPr>
            <a:r>
              <a:rPr lang="en-GB" sz="2600" dirty="0">
                <a:solidFill>
                  <a:schemeClr val="tx1">
                    <a:lumMod val="75000"/>
                    <a:lumOff val="25000"/>
                  </a:schemeClr>
                </a:solidFill>
                <a:latin typeface="Stag Sans TT Book" panose="020B0503040000020004" pitchFamily="34" charset="77"/>
              </a:rPr>
              <a:t>Identify what you can do to be better prepared for flooding</a:t>
            </a:r>
          </a:p>
          <a:p>
            <a:endParaRPr lang="en-GB" sz="1800" dirty="0"/>
          </a:p>
        </p:txBody>
      </p:sp>
      <p:pic>
        <p:nvPicPr>
          <p:cNvPr id="20" name="Picture 19">
            <a:extLst>
              <a:ext uri="{FF2B5EF4-FFF2-40B4-BE49-F238E27FC236}">
                <a16:creationId xmlns:a16="http://schemas.microsoft.com/office/drawing/2014/main" id="{170A5A34-F7BA-F54D-A11B-EE5A4E4B17FC}"/>
              </a:ext>
            </a:extLst>
          </p:cNvPr>
          <p:cNvPicPr>
            <a:picLocks noChangeAspect="1"/>
          </p:cNvPicPr>
          <p:nvPr/>
        </p:nvPicPr>
        <p:blipFill>
          <a:blip r:embed="rId3"/>
          <a:stretch>
            <a:fillRect/>
          </a:stretch>
        </p:blipFill>
        <p:spPr>
          <a:xfrm flipV="1">
            <a:off x="0" y="1430890"/>
            <a:ext cx="5261937" cy="504434"/>
          </a:xfrm>
          <a:prstGeom prst="rect">
            <a:avLst/>
          </a:prstGeom>
        </p:spPr>
      </p:pic>
      <p:pic>
        <p:nvPicPr>
          <p:cNvPr id="6" name="Content Placeholder 5" descr="Graphical user interface, website&#10;&#10;Description automatically generated">
            <a:extLst>
              <a:ext uri="{FF2B5EF4-FFF2-40B4-BE49-F238E27FC236}">
                <a16:creationId xmlns:a16="http://schemas.microsoft.com/office/drawing/2014/main" id="{564578D1-23ED-2445-BAC3-80E91FF0B0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261417"/>
            <a:ext cx="5348795" cy="30086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794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741676" y="1615849"/>
            <a:ext cx="5065565" cy="3178562"/>
          </a:xfrm>
          <a:prstGeom prst="rect">
            <a:avLst/>
          </a:prstGeom>
          <a:noFill/>
        </p:spPr>
        <p:txBody>
          <a:bodyPr wrap="square" rtlCol="0">
            <a:spAutoFit/>
          </a:bodyPr>
          <a:lstStyle/>
          <a:p>
            <a:endParaRPr lang="en-US" sz="2400" dirty="0">
              <a:solidFill>
                <a:schemeClr val="tx1">
                  <a:lumMod val="85000"/>
                  <a:lumOff val="15000"/>
                </a:schemeClr>
              </a:solidFill>
              <a:latin typeface="Stag Sans TT Book" panose="020B0503040000020004" pitchFamily="34" charset="77"/>
            </a:endParaRPr>
          </a:p>
          <a:p>
            <a:pPr marL="285750" lvl="0" indent="-285750">
              <a:lnSpc>
                <a:spcPct val="150000"/>
              </a:lnSpc>
              <a:spcAft>
                <a:spcPts val="120"/>
              </a:spcAft>
              <a:buFont typeface="Arial" panose="020B0604020202020204" pitchFamily="34" charset="0"/>
              <a:buChar char="•"/>
            </a:pPr>
            <a:r>
              <a:rPr lang="en-GB" sz="2000" dirty="0">
                <a:solidFill>
                  <a:schemeClr val="tx1">
                    <a:lumMod val="85000"/>
                    <a:lumOff val="15000"/>
                  </a:schemeClr>
                </a:solidFill>
                <a:latin typeface="Stag Sans TT Book" panose="020B0503040000020004" pitchFamily="34" charset="77"/>
              </a:rPr>
              <a:t>Understand some of the social impacts of flooding, including the lengthy recovery process </a:t>
            </a:r>
          </a:p>
          <a:p>
            <a:pPr marL="285750" lvl="0" indent="-285750">
              <a:lnSpc>
                <a:spcPct val="150000"/>
              </a:lnSpc>
              <a:spcAft>
                <a:spcPts val="120"/>
              </a:spcAft>
              <a:buFont typeface="Arial" panose="020B0604020202020204" pitchFamily="34" charset="0"/>
              <a:buChar char="•"/>
            </a:pPr>
            <a:r>
              <a:rPr lang="en-GB" sz="2000" dirty="0">
                <a:solidFill>
                  <a:schemeClr val="tx1">
                    <a:lumMod val="85000"/>
                    <a:lumOff val="15000"/>
                  </a:schemeClr>
                </a:solidFill>
                <a:latin typeface="Stag Sans TT Book" panose="020B0503040000020004" pitchFamily="34" charset="77"/>
              </a:rPr>
              <a:t>Identify ways that families and communities can be better prepared for flooding</a:t>
            </a:r>
          </a:p>
        </p:txBody>
      </p:sp>
      <p:sp>
        <p:nvSpPr>
          <p:cNvPr id="2" name="Rectangle 1">
            <a:extLst>
              <a:ext uri="{FF2B5EF4-FFF2-40B4-BE49-F238E27FC236}">
                <a16:creationId xmlns:a16="http://schemas.microsoft.com/office/drawing/2014/main" id="{769A824A-6CBF-664E-A792-B0C54581C45B}"/>
              </a:ext>
            </a:extLst>
          </p:cNvPr>
          <p:cNvSpPr/>
          <p:nvPr/>
        </p:nvSpPr>
        <p:spPr>
          <a:xfrm>
            <a:off x="741676" y="606672"/>
            <a:ext cx="8565165" cy="646331"/>
          </a:xfrm>
          <a:prstGeom prst="rect">
            <a:avLst/>
          </a:prstGeom>
        </p:spPr>
        <p:txBody>
          <a:bodyPr wrap="none">
            <a:spAutoFit/>
          </a:bodyPr>
          <a:lstStyle/>
          <a:p>
            <a:r>
              <a:rPr lang="en-US" sz="3600" b="1" dirty="0">
                <a:solidFill>
                  <a:schemeClr val="accent5">
                    <a:lumMod val="50000"/>
                  </a:schemeClr>
                </a:solidFill>
                <a:latin typeface="Stag TT Semibold" panose="02000603060000020004" pitchFamily="2" charset="77"/>
              </a:rPr>
              <a:t>Learning outcomes – </a:t>
            </a:r>
            <a:r>
              <a:rPr lang="en-US" sz="3600" b="1" dirty="0">
                <a:solidFill>
                  <a:srgbClr val="85AAB1"/>
                </a:solidFill>
                <a:latin typeface="Stag TT Semibold" panose="02000603060000020004" pitchFamily="2" charset="77"/>
              </a:rPr>
              <a:t>you will be able to:</a:t>
            </a:r>
          </a:p>
        </p:txBody>
      </p:sp>
      <p:pic>
        <p:nvPicPr>
          <p:cNvPr id="6" name="Picture 5">
            <a:extLst>
              <a:ext uri="{FF2B5EF4-FFF2-40B4-BE49-F238E27FC236}">
                <a16:creationId xmlns:a16="http://schemas.microsoft.com/office/drawing/2014/main" id="{94AD01E1-8683-E84D-A3B8-8292AAE21EEF}"/>
              </a:ext>
            </a:extLst>
          </p:cNvPr>
          <p:cNvPicPr>
            <a:picLocks noChangeAspect="1"/>
          </p:cNvPicPr>
          <p:nvPr/>
        </p:nvPicPr>
        <p:blipFill>
          <a:blip r:embed="rId3"/>
          <a:stretch>
            <a:fillRect/>
          </a:stretch>
        </p:blipFill>
        <p:spPr>
          <a:xfrm flipV="1">
            <a:off x="7793" y="1374630"/>
            <a:ext cx="5277853" cy="482438"/>
          </a:xfrm>
          <a:prstGeom prst="rect">
            <a:avLst/>
          </a:prstGeom>
        </p:spPr>
      </p:pic>
      <p:pic>
        <p:nvPicPr>
          <p:cNvPr id="8" name="Content Placeholder 5" descr="Graphical user interface, website&#10;&#10;Description automatically generated">
            <a:extLst>
              <a:ext uri="{FF2B5EF4-FFF2-40B4-BE49-F238E27FC236}">
                <a16:creationId xmlns:a16="http://schemas.microsoft.com/office/drawing/2014/main" id="{7F94D9DB-92E6-E045-8C3C-BF2790E9E3FA}"/>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096000" y="2188846"/>
            <a:ext cx="5348795" cy="30086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14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697231" y="562809"/>
            <a:ext cx="10596968" cy="2400657"/>
          </a:xfrm>
          <a:prstGeom prst="rect">
            <a:avLst/>
          </a:prstGeom>
          <a:noFill/>
        </p:spPr>
        <p:txBody>
          <a:bodyPr wrap="square" rtlCol="0">
            <a:spAutoFit/>
          </a:bodyPr>
          <a:lstStyle/>
          <a:p>
            <a:r>
              <a:rPr lang="en-US" sz="3200" b="1" dirty="0">
                <a:solidFill>
                  <a:schemeClr val="accent3">
                    <a:lumMod val="50000"/>
                  </a:schemeClr>
                </a:solidFill>
                <a:latin typeface="Stag TT Semibold" panose="02000603060000020004" pitchFamily="2" charset="77"/>
              </a:rPr>
              <a:t>Q: </a:t>
            </a:r>
            <a:r>
              <a:rPr lang="en-US" sz="3200" b="1" dirty="0">
                <a:solidFill>
                  <a:srgbClr val="85AAB1"/>
                </a:solidFill>
                <a:latin typeface="Stag TT Semibold" panose="02000603060000020004" pitchFamily="2" charset="77"/>
              </a:rPr>
              <a:t>How do you imagine flooding affects young people’s everyday lives?</a:t>
            </a:r>
          </a:p>
          <a:p>
            <a:endParaRPr lang="en-US" sz="3200" b="1"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5533C60A-042B-D140-B89B-A280F516CF23}"/>
              </a:ext>
            </a:extLst>
          </p:cNvPr>
          <p:cNvSpPr txBox="1"/>
          <p:nvPr/>
        </p:nvSpPr>
        <p:spPr>
          <a:xfrm>
            <a:off x="702467" y="1692739"/>
            <a:ext cx="8003805" cy="2106346"/>
          </a:xfrm>
          <a:prstGeom prst="rect">
            <a:avLst/>
          </a:prstGeom>
          <a:noFill/>
        </p:spPr>
        <p:txBody>
          <a:bodyPr wrap="square" rtlCol="0">
            <a:spAutoFit/>
          </a:bodyPr>
          <a:lstStyle/>
          <a:p>
            <a:pPr>
              <a:lnSpc>
                <a:spcPct val="150000"/>
              </a:lnSpc>
              <a:spcAft>
                <a:spcPts val="120"/>
              </a:spcAft>
            </a:pPr>
            <a:r>
              <a:rPr lang="en-US" sz="2400" dirty="0">
                <a:solidFill>
                  <a:schemeClr val="tx1">
                    <a:lumMod val="85000"/>
                    <a:lumOff val="15000"/>
                  </a:schemeClr>
                </a:solidFill>
                <a:latin typeface="Stag Sans TT Book" panose="020B0503040000020004" pitchFamily="34" charset="77"/>
              </a:rPr>
              <a:t>Think about the following ‘SPHERE’ aspects or dimensions:</a:t>
            </a:r>
          </a:p>
          <a:p>
            <a:pPr>
              <a:lnSpc>
                <a:spcPct val="150000"/>
              </a:lnSpc>
              <a:spcAft>
                <a:spcPts val="120"/>
              </a:spcAft>
            </a:pPr>
            <a:endParaRPr lang="en-US" sz="2800" dirty="0">
              <a:latin typeface="Stag Sans TT Book" panose="020B0503040000020004" pitchFamily="34" charset="77"/>
            </a:endParaRPr>
          </a:p>
          <a:p>
            <a:pPr>
              <a:lnSpc>
                <a:spcPct val="150000"/>
              </a:lnSpc>
            </a:pPr>
            <a:endParaRPr lang="en-US" dirty="0"/>
          </a:p>
          <a:p>
            <a:pPr>
              <a:lnSpc>
                <a:spcPct val="150000"/>
              </a:lnSpc>
            </a:pPr>
            <a:endParaRPr lang="en-US" dirty="0"/>
          </a:p>
        </p:txBody>
      </p:sp>
      <p:sp>
        <p:nvSpPr>
          <p:cNvPr id="3" name="TextBox 2">
            <a:extLst>
              <a:ext uri="{FF2B5EF4-FFF2-40B4-BE49-F238E27FC236}">
                <a16:creationId xmlns:a16="http://schemas.microsoft.com/office/drawing/2014/main" id="{39E008DA-CA5B-7940-9266-119E7BB85140}"/>
              </a:ext>
            </a:extLst>
          </p:cNvPr>
          <p:cNvSpPr txBox="1"/>
          <p:nvPr/>
        </p:nvSpPr>
        <p:spPr>
          <a:xfrm>
            <a:off x="702468" y="6048316"/>
            <a:ext cx="6163554" cy="461665"/>
          </a:xfrm>
          <a:prstGeom prst="rect">
            <a:avLst/>
          </a:prstGeom>
          <a:noFill/>
        </p:spPr>
        <p:txBody>
          <a:bodyPr wrap="square" rtlCol="0">
            <a:spAutoFit/>
          </a:bodyPr>
          <a:lstStyle/>
          <a:p>
            <a:r>
              <a:rPr lang="en-US" sz="2400" b="1" dirty="0">
                <a:solidFill>
                  <a:schemeClr val="tx1">
                    <a:lumMod val="75000"/>
                    <a:lumOff val="25000"/>
                  </a:schemeClr>
                </a:solidFill>
                <a:latin typeface="Stag Sans TT Semibold" panose="020B0503040000020004" pitchFamily="34" charset="77"/>
              </a:rPr>
              <a:t>Select at least 3 parts of </a:t>
            </a:r>
            <a:r>
              <a:rPr lang="en-US" sz="2400" b="1" dirty="0">
                <a:solidFill>
                  <a:schemeClr val="tx1">
                    <a:lumMod val="75000"/>
                    <a:lumOff val="25000"/>
                  </a:schemeClr>
                </a:solidFill>
                <a:latin typeface="Stag TT Semibold" panose="02000603060000020004" pitchFamily="2" charset="77"/>
              </a:rPr>
              <a:t>SPHERE</a:t>
            </a:r>
            <a:r>
              <a:rPr lang="en-US" sz="2400" b="1" dirty="0">
                <a:solidFill>
                  <a:schemeClr val="tx1">
                    <a:lumMod val="75000"/>
                    <a:lumOff val="25000"/>
                  </a:schemeClr>
                </a:solidFill>
                <a:latin typeface="Stag Sans TT Semibold" panose="020B0503040000020004" pitchFamily="34" charset="77"/>
              </a:rPr>
              <a:t> to look at.</a:t>
            </a:r>
          </a:p>
        </p:txBody>
      </p:sp>
      <p:pic>
        <p:nvPicPr>
          <p:cNvPr id="5" name="Picture 4" descr="An aerial view of a city&#10;&#10;Description automatically generated with medium confidence">
            <a:extLst>
              <a:ext uri="{FF2B5EF4-FFF2-40B4-BE49-F238E27FC236}">
                <a16:creationId xmlns:a16="http://schemas.microsoft.com/office/drawing/2014/main" id="{42C54812-D773-0947-B863-98D569DFDA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5901" y="2471768"/>
            <a:ext cx="4840742" cy="3224011"/>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0CEA5086-270F-B546-9DD1-4E98F19AD3C7}"/>
              </a:ext>
            </a:extLst>
          </p:cNvPr>
          <p:cNvSpPr txBox="1"/>
          <p:nvPr/>
        </p:nvSpPr>
        <p:spPr>
          <a:xfrm>
            <a:off x="345621" y="2379221"/>
            <a:ext cx="5940280" cy="4089389"/>
          </a:xfrm>
          <a:prstGeom prst="rect">
            <a:avLst/>
          </a:prstGeom>
          <a:noFill/>
        </p:spPr>
        <p:txBody>
          <a:bodyPr wrap="square" rtlCol="0">
            <a:spAutoFit/>
          </a:bodyPr>
          <a:lstStyle/>
          <a:p>
            <a:pPr marL="914400" lvl="1" indent="-457200">
              <a:lnSpc>
                <a:spcPct val="112000"/>
              </a:lnSpc>
              <a:spcAft>
                <a:spcPts val="120"/>
              </a:spcAft>
              <a:buBlip>
                <a:blip r:embed="rId5"/>
              </a:buBlip>
            </a:pPr>
            <a:r>
              <a:rPr lang="en-US" sz="3200" u="sng" dirty="0">
                <a:solidFill>
                  <a:schemeClr val="accent5">
                    <a:lumMod val="75000"/>
                  </a:schemeClr>
                </a:solidFill>
                <a:latin typeface="Stag TT Light" panose="02000603060000020004" pitchFamily="2" charset="77"/>
              </a:rPr>
              <a:t>S</a:t>
            </a:r>
            <a:r>
              <a:rPr lang="en-US" sz="3200" dirty="0">
                <a:solidFill>
                  <a:schemeClr val="tx1">
                    <a:lumMod val="75000"/>
                    <a:lumOff val="25000"/>
                  </a:schemeClr>
                </a:solidFill>
                <a:latin typeface="Stag TT Light" panose="02000603060000020004" pitchFamily="2" charset="77"/>
              </a:rPr>
              <a:t>ocial</a:t>
            </a:r>
          </a:p>
          <a:p>
            <a:pPr marL="914400" lvl="1" indent="-457200">
              <a:lnSpc>
                <a:spcPct val="112000"/>
              </a:lnSpc>
              <a:spcAft>
                <a:spcPts val="120"/>
              </a:spcAft>
              <a:buBlip>
                <a:blip r:embed="rId5"/>
              </a:buBlip>
            </a:pPr>
            <a:r>
              <a:rPr lang="en-US" sz="3200" u="sng" dirty="0">
                <a:solidFill>
                  <a:schemeClr val="accent5">
                    <a:lumMod val="75000"/>
                  </a:schemeClr>
                </a:solidFill>
                <a:latin typeface="Stag TT Light" panose="02000603060000020004" pitchFamily="2" charset="77"/>
              </a:rPr>
              <a:t>P</a:t>
            </a:r>
            <a:r>
              <a:rPr lang="en-US" sz="3200" dirty="0">
                <a:solidFill>
                  <a:schemeClr val="tx1">
                    <a:lumMod val="75000"/>
                    <a:lumOff val="25000"/>
                  </a:schemeClr>
                </a:solidFill>
                <a:latin typeface="Stag TT Light" panose="02000603060000020004" pitchFamily="2" charset="77"/>
              </a:rPr>
              <a:t>olitical</a:t>
            </a:r>
          </a:p>
          <a:p>
            <a:pPr marL="914400" lvl="1" indent="-457200">
              <a:lnSpc>
                <a:spcPct val="112000"/>
              </a:lnSpc>
              <a:spcAft>
                <a:spcPts val="120"/>
              </a:spcAft>
              <a:buBlip>
                <a:blip r:embed="rId5"/>
              </a:buBlip>
            </a:pPr>
            <a:r>
              <a:rPr lang="en-US" sz="3200" u="sng" dirty="0">
                <a:solidFill>
                  <a:schemeClr val="accent5">
                    <a:lumMod val="75000"/>
                  </a:schemeClr>
                </a:solidFill>
                <a:latin typeface="Stag TT Light" panose="02000603060000020004" pitchFamily="2" charset="77"/>
              </a:rPr>
              <a:t>H</a:t>
            </a:r>
            <a:r>
              <a:rPr lang="en-US" sz="3200" dirty="0">
                <a:solidFill>
                  <a:schemeClr val="tx1">
                    <a:lumMod val="75000"/>
                    <a:lumOff val="25000"/>
                  </a:schemeClr>
                </a:solidFill>
                <a:latin typeface="Stag TT Light" panose="02000603060000020004" pitchFamily="2" charset="77"/>
              </a:rPr>
              <a:t>ealth</a:t>
            </a:r>
          </a:p>
          <a:p>
            <a:pPr marL="914400" lvl="1" indent="-457200">
              <a:lnSpc>
                <a:spcPct val="112000"/>
              </a:lnSpc>
              <a:spcAft>
                <a:spcPts val="120"/>
              </a:spcAft>
              <a:buBlip>
                <a:blip r:embed="rId5"/>
              </a:buBlip>
            </a:pPr>
            <a:r>
              <a:rPr lang="en-US" sz="3200" u="sng" dirty="0">
                <a:solidFill>
                  <a:schemeClr val="accent5">
                    <a:lumMod val="75000"/>
                  </a:schemeClr>
                </a:solidFill>
                <a:latin typeface="Stag TT Light" panose="02000603060000020004" pitchFamily="2" charset="77"/>
              </a:rPr>
              <a:t>E</a:t>
            </a:r>
            <a:r>
              <a:rPr lang="en-US" sz="3200" dirty="0">
                <a:solidFill>
                  <a:schemeClr val="tx1">
                    <a:lumMod val="75000"/>
                    <a:lumOff val="25000"/>
                  </a:schemeClr>
                </a:solidFill>
                <a:latin typeface="Stag TT Light" panose="02000603060000020004" pitchFamily="2" charset="77"/>
              </a:rPr>
              <a:t>nvironmental</a:t>
            </a:r>
          </a:p>
          <a:p>
            <a:pPr marL="914400" lvl="1" indent="-457200">
              <a:lnSpc>
                <a:spcPct val="112000"/>
              </a:lnSpc>
              <a:spcAft>
                <a:spcPts val="120"/>
              </a:spcAft>
              <a:buBlip>
                <a:blip r:embed="rId5"/>
              </a:buBlip>
            </a:pPr>
            <a:r>
              <a:rPr lang="en-US" sz="3200" u="sng" dirty="0">
                <a:solidFill>
                  <a:schemeClr val="accent5">
                    <a:lumMod val="75000"/>
                  </a:schemeClr>
                </a:solidFill>
                <a:latin typeface="Stag TT Light" panose="02000603060000020004" pitchFamily="2" charset="77"/>
              </a:rPr>
              <a:t>R</a:t>
            </a:r>
            <a:r>
              <a:rPr lang="en-US" sz="3200" dirty="0">
                <a:solidFill>
                  <a:schemeClr val="tx1">
                    <a:lumMod val="75000"/>
                    <a:lumOff val="25000"/>
                  </a:schemeClr>
                </a:solidFill>
                <a:latin typeface="Stag TT Light" panose="02000603060000020004" pitchFamily="2" charset="77"/>
              </a:rPr>
              <a:t>espect</a:t>
            </a:r>
          </a:p>
          <a:p>
            <a:pPr marL="914400" lvl="1" indent="-457200">
              <a:lnSpc>
                <a:spcPct val="112000"/>
              </a:lnSpc>
              <a:spcAft>
                <a:spcPts val="120"/>
              </a:spcAft>
              <a:buBlip>
                <a:blip r:embed="rId5"/>
              </a:buBlip>
            </a:pPr>
            <a:r>
              <a:rPr lang="en-US" sz="3200" u="sng" dirty="0">
                <a:solidFill>
                  <a:schemeClr val="accent5">
                    <a:lumMod val="75000"/>
                  </a:schemeClr>
                </a:solidFill>
                <a:latin typeface="Stag TT Light" panose="02000603060000020004" pitchFamily="2" charset="77"/>
              </a:rPr>
              <a:t>E</a:t>
            </a:r>
            <a:r>
              <a:rPr lang="en-US" sz="3200" dirty="0">
                <a:solidFill>
                  <a:schemeClr val="tx1">
                    <a:lumMod val="75000"/>
                    <a:lumOff val="25000"/>
                  </a:schemeClr>
                </a:solidFill>
                <a:latin typeface="Stag TT Light" panose="02000603060000020004" pitchFamily="2" charset="77"/>
              </a:rPr>
              <a:t>conomic</a:t>
            </a:r>
          </a:p>
          <a:p>
            <a:pPr>
              <a:lnSpc>
                <a:spcPct val="112000"/>
              </a:lnSpc>
            </a:pPr>
            <a:endParaRPr lang="en-GB" sz="3200" dirty="0">
              <a:solidFill>
                <a:schemeClr val="tx1">
                  <a:lumMod val="85000"/>
                  <a:lumOff val="15000"/>
                </a:schemeClr>
              </a:solidFill>
              <a:latin typeface="Stag TT Light" panose="02000603060000020004" pitchFamily="2" charset="77"/>
            </a:endParaRPr>
          </a:p>
        </p:txBody>
      </p:sp>
      <p:sp>
        <p:nvSpPr>
          <p:cNvPr id="6" name="TextBox 5">
            <a:extLst>
              <a:ext uri="{FF2B5EF4-FFF2-40B4-BE49-F238E27FC236}">
                <a16:creationId xmlns:a16="http://schemas.microsoft.com/office/drawing/2014/main" id="{6C05A47C-2BEB-5348-94D0-23DD0715977E}"/>
              </a:ext>
            </a:extLst>
          </p:cNvPr>
          <p:cNvSpPr txBox="1"/>
          <p:nvPr/>
        </p:nvSpPr>
        <p:spPr>
          <a:xfrm>
            <a:off x="6642748" y="5788326"/>
            <a:ext cx="4840742" cy="307777"/>
          </a:xfrm>
          <a:prstGeom prst="rect">
            <a:avLst/>
          </a:prstGeom>
          <a:noFill/>
        </p:spPr>
        <p:txBody>
          <a:bodyPr wrap="square" rtlCol="0">
            <a:spAutoFit/>
          </a:bodyPr>
          <a:lstStyle/>
          <a:p>
            <a:r>
              <a:rPr lang="en-US" sz="1400" dirty="0">
                <a:solidFill>
                  <a:srgbClr val="85AAB1"/>
                </a:solidFill>
              </a:rPr>
              <a:t>© SPHERE - The Winston Churchill School, </a:t>
            </a:r>
            <a:r>
              <a:rPr lang="en-US" sz="1400" dirty="0" err="1">
                <a:solidFill>
                  <a:srgbClr val="85AAB1"/>
                </a:solidFill>
              </a:rPr>
              <a:t>Woking</a:t>
            </a:r>
            <a:endParaRPr lang="en-US" sz="1400" dirty="0">
              <a:solidFill>
                <a:srgbClr val="85AAB1"/>
              </a:solidFill>
            </a:endParaRPr>
          </a:p>
        </p:txBody>
      </p:sp>
    </p:spTree>
    <p:extLst>
      <p:ext uri="{BB962C8B-B14F-4D97-AF65-F5344CB8AC3E}">
        <p14:creationId xmlns:p14="http://schemas.microsoft.com/office/powerpoint/2010/main" val="3905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B222DF4-FFBE-6341-A42F-6DCEDB46C0B0}"/>
              </a:ext>
            </a:extLst>
          </p:cNvPr>
          <p:cNvGraphicFramePr>
            <a:graphicFrameLocks noGrp="1"/>
          </p:cNvGraphicFramePr>
          <p:nvPr>
            <p:extLst>
              <p:ext uri="{D42A27DB-BD31-4B8C-83A1-F6EECF244321}">
                <p14:modId xmlns:p14="http://schemas.microsoft.com/office/powerpoint/2010/main" val="1589069251"/>
              </p:ext>
            </p:extLst>
          </p:nvPr>
        </p:nvGraphicFramePr>
        <p:xfrm>
          <a:off x="-5849743" y="7564582"/>
          <a:ext cx="9397953" cy="3848989"/>
        </p:xfrm>
        <a:graphic>
          <a:graphicData uri="http://schemas.openxmlformats.org/drawingml/2006/table">
            <a:tbl>
              <a:tblPr firstRow="1" firstCol="1" bandRow="1">
                <a:tableStyleId>{16D9F66E-5EB9-4882-86FB-DCBF35E3C3E4}</a:tableStyleId>
              </a:tblPr>
              <a:tblGrid>
                <a:gridCol w="1384619">
                  <a:extLst>
                    <a:ext uri="{9D8B030D-6E8A-4147-A177-3AD203B41FA5}">
                      <a16:colId xmlns:a16="http://schemas.microsoft.com/office/drawing/2014/main" val="3713703751"/>
                    </a:ext>
                  </a:extLst>
                </a:gridCol>
                <a:gridCol w="2411732">
                  <a:extLst>
                    <a:ext uri="{9D8B030D-6E8A-4147-A177-3AD203B41FA5}">
                      <a16:colId xmlns:a16="http://schemas.microsoft.com/office/drawing/2014/main" val="2017927974"/>
                    </a:ext>
                  </a:extLst>
                </a:gridCol>
                <a:gridCol w="1265557">
                  <a:extLst>
                    <a:ext uri="{9D8B030D-6E8A-4147-A177-3AD203B41FA5}">
                      <a16:colId xmlns:a16="http://schemas.microsoft.com/office/drawing/2014/main" val="101501254"/>
                    </a:ext>
                  </a:extLst>
                </a:gridCol>
                <a:gridCol w="2040257">
                  <a:extLst>
                    <a:ext uri="{9D8B030D-6E8A-4147-A177-3AD203B41FA5}">
                      <a16:colId xmlns:a16="http://schemas.microsoft.com/office/drawing/2014/main" val="1292064279"/>
                    </a:ext>
                  </a:extLst>
                </a:gridCol>
                <a:gridCol w="1124269">
                  <a:extLst>
                    <a:ext uri="{9D8B030D-6E8A-4147-A177-3AD203B41FA5}">
                      <a16:colId xmlns:a16="http://schemas.microsoft.com/office/drawing/2014/main" val="562075552"/>
                    </a:ext>
                  </a:extLst>
                </a:gridCol>
                <a:gridCol w="1171519">
                  <a:extLst>
                    <a:ext uri="{9D8B030D-6E8A-4147-A177-3AD203B41FA5}">
                      <a16:colId xmlns:a16="http://schemas.microsoft.com/office/drawing/2014/main" val="793436060"/>
                    </a:ext>
                  </a:extLst>
                </a:gridCol>
              </a:tblGrid>
              <a:tr h="558515">
                <a:tc>
                  <a:txBody>
                    <a:bodyPr/>
                    <a:lstStyle/>
                    <a:p>
                      <a:pPr algn="l" fontAlgn="t">
                        <a:lnSpc>
                          <a:spcPct val="107000"/>
                        </a:lnSpc>
                        <a:spcBef>
                          <a:spcPts val="0"/>
                        </a:spcBef>
                        <a:spcAft>
                          <a:spcPts val="800"/>
                        </a:spcAft>
                      </a:pPr>
                      <a:r>
                        <a:rPr lang="en-GB" sz="1800" b="1" i="0" u="none" strike="noStrike" dirty="0">
                          <a:solidFill>
                            <a:schemeClr val="accent6">
                              <a:lumMod val="50000"/>
                            </a:schemeClr>
                          </a:solidFill>
                          <a:effectLst/>
                          <a:latin typeface="Stag TT Semibold" panose="02000603060000020004" pitchFamily="2" charset="77"/>
                        </a:rPr>
                        <a:t>Social</a:t>
                      </a: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1" i="0" u="none" strike="noStrike" dirty="0">
                          <a:solidFill>
                            <a:schemeClr val="accent6">
                              <a:lumMod val="50000"/>
                            </a:schemeClr>
                          </a:solidFill>
                          <a:effectLst/>
                          <a:latin typeface="Stag TT Semibold" panose="02000603060000020004" pitchFamily="2" charset="77"/>
                        </a:rPr>
                        <a:t>Political</a:t>
                      </a: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1" i="0" u="none" strike="noStrike" dirty="0">
                          <a:solidFill>
                            <a:schemeClr val="accent6">
                              <a:lumMod val="50000"/>
                            </a:schemeClr>
                          </a:solidFill>
                          <a:effectLst/>
                          <a:latin typeface="Stag TT Semibold" panose="02000603060000020004" pitchFamily="2" charset="77"/>
                        </a:rPr>
                        <a:t>Health</a:t>
                      </a: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1" i="0" u="none" strike="noStrike" dirty="0">
                          <a:solidFill>
                            <a:schemeClr val="accent6">
                              <a:lumMod val="50000"/>
                            </a:schemeClr>
                          </a:solidFill>
                          <a:effectLst/>
                          <a:latin typeface="Stag TT Semibold" panose="02000603060000020004" pitchFamily="2" charset="77"/>
                        </a:rPr>
                        <a:t>Environment</a:t>
                      </a: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1" i="0" u="none" strike="noStrike" dirty="0">
                          <a:solidFill>
                            <a:schemeClr val="accent6">
                              <a:lumMod val="50000"/>
                            </a:schemeClr>
                          </a:solidFill>
                          <a:effectLst/>
                          <a:latin typeface="Stag TT Semibold" panose="02000603060000020004" pitchFamily="2" charset="77"/>
                        </a:rPr>
                        <a:t>Respect</a:t>
                      </a: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1" i="0" u="none" strike="noStrike" dirty="0">
                          <a:solidFill>
                            <a:schemeClr val="accent6">
                              <a:lumMod val="50000"/>
                            </a:schemeClr>
                          </a:solidFill>
                          <a:effectLst/>
                          <a:latin typeface="Stag TT Semibold" panose="02000603060000020004" pitchFamily="2" charset="77"/>
                        </a:rPr>
                        <a:t>Economy</a:t>
                      </a: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52039014"/>
                  </a:ext>
                </a:extLst>
              </a:tr>
              <a:tr h="3290474">
                <a:tc>
                  <a:txBody>
                    <a:bodyPr/>
                    <a:lstStyle/>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Families</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Community</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Society</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Nationality</a:t>
                      </a:r>
                      <a:endParaRPr lang="en-GB" sz="18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Government</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International relations</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Trade</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Uneven development</a:t>
                      </a:r>
                      <a:endParaRPr lang="en-GB" sz="18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Physical</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Mental</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Well-being</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NHS</a:t>
                      </a:r>
                      <a:endParaRPr lang="en-GB" sz="18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Natural world</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Built up areas</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Global issues</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Changes to nature</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Human activities</a:t>
                      </a:r>
                      <a:endParaRPr lang="en-GB" sz="18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Culture</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Race</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Gender </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Age</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Religion</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Disability</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 </a:t>
                      </a:r>
                      <a:endParaRPr lang="en-GB" sz="18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Money</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Jobs</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Industry</a:t>
                      </a:r>
                    </a:p>
                    <a:p>
                      <a:pPr algn="l" fontAlgn="t">
                        <a:lnSpc>
                          <a:spcPct val="107000"/>
                        </a:lnSpc>
                        <a:spcBef>
                          <a:spcPts val="0"/>
                        </a:spcBef>
                        <a:spcAft>
                          <a:spcPts val="800"/>
                        </a:spcAft>
                      </a:pPr>
                      <a:r>
                        <a:rPr lang="en-GB" sz="1800" b="0" i="0" u="none" strike="noStrike" dirty="0">
                          <a:solidFill>
                            <a:schemeClr val="tx1">
                              <a:lumMod val="75000"/>
                              <a:lumOff val="25000"/>
                            </a:schemeClr>
                          </a:solidFill>
                          <a:effectLst/>
                          <a:latin typeface="Stag Sans TT Book" panose="020B0503040000020004" pitchFamily="34" charset="77"/>
                        </a:rPr>
                        <a:t>Business</a:t>
                      </a:r>
                      <a:endParaRPr lang="en-GB" sz="18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77947" marR="77947" marT="1082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9756032"/>
                  </a:ext>
                </a:extLst>
              </a:tr>
            </a:tbl>
          </a:graphicData>
        </a:graphic>
      </p:graphicFrame>
      <p:sp>
        <p:nvSpPr>
          <p:cNvPr id="17" name="TextBox 16">
            <a:extLst>
              <a:ext uri="{FF2B5EF4-FFF2-40B4-BE49-F238E27FC236}">
                <a16:creationId xmlns:a16="http://schemas.microsoft.com/office/drawing/2014/main" id="{D23CC56C-BB61-254F-A8CA-0F8B7F70B2D7}"/>
              </a:ext>
            </a:extLst>
          </p:cNvPr>
          <p:cNvSpPr txBox="1"/>
          <p:nvPr/>
        </p:nvSpPr>
        <p:spPr>
          <a:xfrm>
            <a:off x="5027438" y="834773"/>
            <a:ext cx="2137124" cy="707886"/>
          </a:xfrm>
          <a:prstGeom prst="rect">
            <a:avLst/>
          </a:prstGeom>
          <a:noFill/>
        </p:spPr>
        <p:txBody>
          <a:bodyPr wrap="none" rtlCol="0">
            <a:spAutoFit/>
          </a:bodyPr>
          <a:lstStyle/>
          <a:p>
            <a:r>
              <a:rPr lang="en-US" sz="4000" b="1" dirty="0">
                <a:solidFill>
                  <a:schemeClr val="accent5">
                    <a:lumMod val="75000"/>
                  </a:schemeClr>
                </a:solidFill>
                <a:latin typeface="Stag TT Semibold" panose="02000603060000020004" pitchFamily="2" charset="77"/>
              </a:rPr>
              <a:t>SPHERE</a:t>
            </a:r>
            <a:endParaRPr lang="en-US" sz="4400" b="1" dirty="0">
              <a:solidFill>
                <a:schemeClr val="accent5">
                  <a:lumMod val="75000"/>
                </a:schemeClr>
              </a:solidFill>
              <a:latin typeface="Stag TT Semibold" panose="02000603060000020004" pitchFamily="2" charset="77"/>
            </a:endParaRPr>
          </a:p>
        </p:txBody>
      </p:sp>
      <p:graphicFrame>
        <p:nvGraphicFramePr>
          <p:cNvPr id="18" name="Table 17">
            <a:extLst>
              <a:ext uri="{FF2B5EF4-FFF2-40B4-BE49-F238E27FC236}">
                <a16:creationId xmlns:a16="http://schemas.microsoft.com/office/drawing/2014/main" id="{AE5CA09F-0AFB-2A4A-8BB4-AA79FED42AE0}"/>
              </a:ext>
            </a:extLst>
          </p:cNvPr>
          <p:cNvGraphicFramePr>
            <a:graphicFrameLocks noGrp="1"/>
          </p:cNvGraphicFramePr>
          <p:nvPr>
            <p:extLst>
              <p:ext uri="{D42A27DB-BD31-4B8C-83A1-F6EECF244321}">
                <p14:modId xmlns:p14="http://schemas.microsoft.com/office/powerpoint/2010/main" val="2659709676"/>
              </p:ext>
            </p:extLst>
          </p:nvPr>
        </p:nvGraphicFramePr>
        <p:xfrm>
          <a:off x="643466" y="1833011"/>
          <a:ext cx="10905068" cy="3770975"/>
        </p:xfrm>
        <a:graphic>
          <a:graphicData uri="http://schemas.openxmlformats.org/drawingml/2006/table">
            <a:tbl>
              <a:tblPr firstRow="1" firstCol="1" bandRow="1"/>
              <a:tblGrid>
                <a:gridCol w="1848506">
                  <a:extLst>
                    <a:ext uri="{9D8B030D-6E8A-4147-A177-3AD203B41FA5}">
                      <a16:colId xmlns:a16="http://schemas.microsoft.com/office/drawing/2014/main" val="3713703751"/>
                    </a:ext>
                  </a:extLst>
                </a:gridCol>
                <a:gridCol w="2037025">
                  <a:extLst>
                    <a:ext uri="{9D8B030D-6E8A-4147-A177-3AD203B41FA5}">
                      <a16:colId xmlns:a16="http://schemas.microsoft.com/office/drawing/2014/main" val="2017927974"/>
                    </a:ext>
                  </a:extLst>
                </a:gridCol>
                <a:gridCol w="1754248">
                  <a:extLst>
                    <a:ext uri="{9D8B030D-6E8A-4147-A177-3AD203B41FA5}">
                      <a16:colId xmlns:a16="http://schemas.microsoft.com/office/drawing/2014/main" val="101501254"/>
                    </a:ext>
                  </a:extLst>
                </a:gridCol>
                <a:gridCol w="2118547">
                  <a:extLst>
                    <a:ext uri="{9D8B030D-6E8A-4147-A177-3AD203B41FA5}">
                      <a16:colId xmlns:a16="http://schemas.microsoft.com/office/drawing/2014/main" val="1292064279"/>
                    </a:ext>
                  </a:extLst>
                </a:gridCol>
                <a:gridCol w="1550443">
                  <a:extLst>
                    <a:ext uri="{9D8B030D-6E8A-4147-A177-3AD203B41FA5}">
                      <a16:colId xmlns:a16="http://schemas.microsoft.com/office/drawing/2014/main" val="562075552"/>
                    </a:ext>
                  </a:extLst>
                </a:gridCol>
                <a:gridCol w="1596299">
                  <a:extLst>
                    <a:ext uri="{9D8B030D-6E8A-4147-A177-3AD203B41FA5}">
                      <a16:colId xmlns:a16="http://schemas.microsoft.com/office/drawing/2014/main" val="793436060"/>
                    </a:ext>
                  </a:extLst>
                </a:gridCol>
              </a:tblGrid>
              <a:tr h="365893">
                <a:tc>
                  <a:txBody>
                    <a:bodyPr/>
                    <a:lstStyle/>
                    <a:p>
                      <a:pPr algn="l" fontAlgn="t">
                        <a:lnSpc>
                          <a:spcPct val="107000"/>
                        </a:lnSpc>
                        <a:spcBef>
                          <a:spcPts val="0"/>
                        </a:spcBef>
                        <a:spcAft>
                          <a:spcPts val="800"/>
                        </a:spcAft>
                      </a:pPr>
                      <a:r>
                        <a:rPr lang="en-GB" sz="2400" b="1" i="0" u="none" strike="noStrike" dirty="0">
                          <a:solidFill>
                            <a:schemeClr val="tx1">
                              <a:lumMod val="75000"/>
                              <a:lumOff val="25000"/>
                            </a:schemeClr>
                          </a:solidFill>
                          <a:effectLst/>
                          <a:latin typeface="Stag Sans TT Semibold" panose="020B0503040000020004" pitchFamily="34" charset="77"/>
                          <a:ea typeface="Calibri" panose="020F0502020204030204" pitchFamily="34" charset="0"/>
                          <a:cs typeface="Times New Roman" panose="02020603050405020304" pitchFamily="18" charset="0"/>
                        </a:rPr>
                        <a:t>Social</a:t>
                      </a:r>
                      <a:endParaRPr lang="en-GB" sz="2400" b="1" i="0" u="none" strike="noStrike" dirty="0">
                        <a:solidFill>
                          <a:schemeClr val="tx1">
                            <a:lumMod val="75000"/>
                            <a:lumOff val="25000"/>
                          </a:schemeClr>
                        </a:solidFill>
                        <a:effectLst/>
                        <a:latin typeface="Stag Sans TT Semibold" panose="020B0503040000020004" pitchFamily="34" charset="77"/>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1" i="0" u="none" strike="noStrike">
                          <a:solidFill>
                            <a:schemeClr val="tx1">
                              <a:lumMod val="75000"/>
                              <a:lumOff val="25000"/>
                            </a:schemeClr>
                          </a:solidFill>
                          <a:effectLst/>
                          <a:latin typeface="Stag Sans TT Semibold" panose="020B0503040000020004" pitchFamily="34" charset="77"/>
                          <a:ea typeface="Calibri" panose="020F0502020204030204" pitchFamily="34" charset="0"/>
                          <a:cs typeface="Times New Roman" panose="02020603050405020304" pitchFamily="18" charset="0"/>
                        </a:rPr>
                        <a:t>Political</a:t>
                      </a:r>
                      <a:endParaRPr lang="en-GB" sz="2400" b="1" i="0" u="none" strike="noStrike">
                        <a:solidFill>
                          <a:schemeClr val="tx1">
                            <a:lumMod val="75000"/>
                            <a:lumOff val="25000"/>
                          </a:schemeClr>
                        </a:solidFill>
                        <a:effectLst/>
                        <a:latin typeface="Stag Sans TT Semibold" panose="020B0503040000020004" pitchFamily="34" charset="77"/>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1" i="0" u="none" strike="noStrike">
                          <a:solidFill>
                            <a:schemeClr val="tx1">
                              <a:lumMod val="75000"/>
                              <a:lumOff val="25000"/>
                            </a:schemeClr>
                          </a:solidFill>
                          <a:effectLst/>
                          <a:latin typeface="Stag Sans TT Semibold" panose="020B0503040000020004" pitchFamily="34" charset="77"/>
                          <a:ea typeface="Calibri" panose="020F0502020204030204" pitchFamily="34" charset="0"/>
                          <a:cs typeface="Times New Roman" panose="02020603050405020304" pitchFamily="18" charset="0"/>
                        </a:rPr>
                        <a:t>Health</a:t>
                      </a:r>
                      <a:endParaRPr lang="en-GB" sz="2400" b="1" i="0" u="none" strike="noStrike">
                        <a:solidFill>
                          <a:schemeClr val="tx1">
                            <a:lumMod val="75000"/>
                            <a:lumOff val="25000"/>
                          </a:schemeClr>
                        </a:solidFill>
                        <a:effectLst/>
                        <a:latin typeface="Stag Sans TT Semibold" panose="020B0503040000020004" pitchFamily="34" charset="77"/>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1" i="0" u="none" strike="noStrike" dirty="0">
                          <a:solidFill>
                            <a:schemeClr val="tx1">
                              <a:lumMod val="75000"/>
                              <a:lumOff val="25000"/>
                            </a:schemeClr>
                          </a:solidFill>
                          <a:effectLst/>
                          <a:latin typeface="Stag Sans TT Semibold" panose="020B0503040000020004" pitchFamily="34" charset="77"/>
                          <a:ea typeface="Calibri" panose="020F0502020204030204" pitchFamily="34" charset="0"/>
                          <a:cs typeface="Times New Roman" panose="02020603050405020304" pitchFamily="18" charset="0"/>
                        </a:rPr>
                        <a:t>Environment</a:t>
                      </a:r>
                      <a:endParaRPr lang="en-GB" sz="2400" b="1" i="0" u="none" strike="noStrike" dirty="0">
                        <a:solidFill>
                          <a:schemeClr val="tx1">
                            <a:lumMod val="75000"/>
                            <a:lumOff val="25000"/>
                          </a:schemeClr>
                        </a:solidFill>
                        <a:effectLst/>
                        <a:latin typeface="Stag Sans TT Semibold" panose="020B0503040000020004" pitchFamily="34" charset="77"/>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1" i="0" u="none" strike="noStrike">
                          <a:solidFill>
                            <a:schemeClr val="tx1">
                              <a:lumMod val="75000"/>
                              <a:lumOff val="25000"/>
                            </a:schemeClr>
                          </a:solidFill>
                          <a:effectLst/>
                          <a:latin typeface="Stag Sans TT Semibold" panose="020B0503040000020004" pitchFamily="34" charset="77"/>
                          <a:ea typeface="Calibri" panose="020F0502020204030204" pitchFamily="34" charset="0"/>
                          <a:cs typeface="Times New Roman" panose="02020603050405020304" pitchFamily="18" charset="0"/>
                        </a:rPr>
                        <a:t>Respect</a:t>
                      </a:r>
                      <a:endParaRPr lang="en-GB" sz="2400" b="1" i="0" u="none" strike="noStrike">
                        <a:solidFill>
                          <a:schemeClr val="tx1">
                            <a:lumMod val="75000"/>
                            <a:lumOff val="25000"/>
                          </a:schemeClr>
                        </a:solidFill>
                        <a:effectLst/>
                        <a:latin typeface="Stag Sans TT Semibold" panose="020B0503040000020004" pitchFamily="34" charset="77"/>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1" i="0" u="none" strike="noStrike" dirty="0">
                          <a:solidFill>
                            <a:schemeClr val="tx1">
                              <a:lumMod val="75000"/>
                              <a:lumOff val="25000"/>
                            </a:schemeClr>
                          </a:solidFill>
                          <a:effectLst/>
                          <a:latin typeface="Stag Sans TT Semibold" panose="020B0503040000020004" pitchFamily="34" charset="77"/>
                          <a:ea typeface="Calibri" panose="020F0502020204030204" pitchFamily="34" charset="0"/>
                          <a:cs typeface="Times New Roman" panose="02020603050405020304" pitchFamily="18" charset="0"/>
                        </a:rPr>
                        <a:t>Economy</a:t>
                      </a:r>
                      <a:endParaRPr lang="en-GB" sz="2400" b="1" i="0" u="none" strike="noStrike" dirty="0">
                        <a:solidFill>
                          <a:schemeClr val="tx1">
                            <a:lumMod val="75000"/>
                            <a:lumOff val="25000"/>
                          </a:schemeClr>
                        </a:solidFill>
                        <a:effectLst/>
                        <a:latin typeface="Stag Sans TT Semibold" panose="020B0503040000020004" pitchFamily="34" charset="77"/>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52039014"/>
                  </a:ext>
                </a:extLst>
              </a:tr>
              <a:tr h="3254245">
                <a:tc>
                  <a:txBody>
                    <a:bodyPr/>
                    <a:lstStyle/>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Families</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Community</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Society</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Nationality</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Government</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International relations</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Trade</a:t>
                      </a:r>
                      <a:endParaRPr lang="en-GB" sz="2400" b="0" i="0" u="none" strike="noStrike">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Uneven development</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0" i="0" u="none" strike="noStrike">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Physical</a:t>
                      </a:r>
                      <a:endParaRPr lang="en-GB" sz="2400" b="0" i="0" u="none" strike="noStrike">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Mental</a:t>
                      </a:r>
                      <a:endParaRPr lang="en-GB" sz="2400" b="0" i="0" u="none" strike="noStrike">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Well-being</a:t>
                      </a:r>
                      <a:endParaRPr lang="en-GB" sz="2400" b="0" i="0" u="none" strike="noStrike">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NHS</a:t>
                      </a:r>
                      <a:endParaRPr lang="en-GB" sz="2400" b="0" i="0" u="none" strike="noStrike">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Natural world</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Built up areas</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Global issues</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Changes to nature</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Human activities</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Culture</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Race</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Gender </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Age</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Religion</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Disability</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 </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Money</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Jobs</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Industry</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p>
                      <a:pPr algn="l" fontAlgn="t">
                        <a:lnSpc>
                          <a:spcPct val="107000"/>
                        </a:lnSpc>
                        <a:spcBef>
                          <a:spcPts val="0"/>
                        </a:spcBef>
                        <a:spcAft>
                          <a:spcPts val="800"/>
                        </a:spcAft>
                      </a:pPr>
                      <a:r>
                        <a:rPr lang="en-GB" sz="2400" b="0" i="0" u="none" strike="noStrike" dirty="0">
                          <a:solidFill>
                            <a:schemeClr val="tx1">
                              <a:lumMod val="75000"/>
                              <a:lumOff val="25000"/>
                            </a:schemeClr>
                          </a:solidFill>
                          <a:effectLst/>
                          <a:latin typeface="Stag Sans TT Book" panose="020B0503040000020004" pitchFamily="34" charset="77"/>
                          <a:ea typeface="Calibri" panose="020F0502020204030204" pitchFamily="34" charset="0"/>
                          <a:cs typeface="Calibri" panose="020F0502020204030204" pitchFamily="34" charset="0"/>
                        </a:rPr>
                        <a:t>Business</a:t>
                      </a:r>
                      <a:endParaRPr lang="en-GB" sz="2400" b="0" i="0" u="none" strike="noStrike" dirty="0">
                        <a:solidFill>
                          <a:schemeClr val="tx1">
                            <a:lumMod val="75000"/>
                            <a:lumOff val="25000"/>
                          </a:schemeClr>
                        </a:solidFill>
                        <a:effectLst/>
                        <a:latin typeface="Stag Sans TT Book" panose="020B0503040000020004" pitchFamily="34" charset="77"/>
                        <a:cs typeface="Calibri" panose="020F0502020204030204" pitchFamily="34" charset="0"/>
                      </a:endParaRPr>
                    </a:p>
                  </a:txBody>
                  <a:tcPr marL="110054" marR="110054" marT="15285" marB="0">
                    <a:lnL w="57150" cap="flat" cmpd="sng" algn="ctr">
                      <a:solidFill>
                        <a:srgbClr val="20657B"/>
                      </a:solidFill>
                      <a:prstDash val="solid"/>
                      <a:round/>
                      <a:headEnd type="none" w="med" len="med"/>
                      <a:tailEnd type="none" w="med" len="med"/>
                    </a:lnL>
                    <a:lnR w="57150" cap="flat" cmpd="sng" algn="ctr">
                      <a:solidFill>
                        <a:srgbClr val="20657B"/>
                      </a:solidFill>
                      <a:prstDash val="solid"/>
                      <a:round/>
                      <a:headEnd type="none" w="med" len="med"/>
                      <a:tailEnd type="none" w="med" len="med"/>
                    </a:lnR>
                    <a:lnT w="57150" cap="flat" cmpd="sng" algn="ctr">
                      <a:solidFill>
                        <a:srgbClr val="20657B"/>
                      </a:solidFill>
                      <a:prstDash val="solid"/>
                      <a:round/>
                      <a:headEnd type="none" w="med" len="med"/>
                      <a:tailEnd type="none" w="med" len="med"/>
                    </a:lnT>
                    <a:lnB w="57150" cap="flat" cmpd="sng" algn="ctr">
                      <a:solidFill>
                        <a:srgbClr val="20657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9756032"/>
                  </a:ext>
                </a:extLst>
              </a:tr>
            </a:tbl>
          </a:graphicData>
        </a:graphic>
      </p:graphicFrame>
      <p:sp>
        <p:nvSpPr>
          <p:cNvPr id="5" name="TextBox 4">
            <a:extLst>
              <a:ext uri="{FF2B5EF4-FFF2-40B4-BE49-F238E27FC236}">
                <a16:creationId xmlns:a16="http://schemas.microsoft.com/office/drawing/2014/main" id="{92742630-822A-064C-89F5-95B8C895BC91}"/>
              </a:ext>
            </a:extLst>
          </p:cNvPr>
          <p:cNvSpPr txBox="1"/>
          <p:nvPr/>
        </p:nvSpPr>
        <p:spPr>
          <a:xfrm>
            <a:off x="6487886" y="6048316"/>
            <a:ext cx="5065485" cy="369332"/>
          </a:xfrm>
          <a:prstGeom prst="rect">
            <a:avLst/>
          </a:prstGeom>
          <a:noFill/>
        </p:spPr>
        <p:txBody>
          <a:bodyPr wrap="square" rtlCol="0">
            <a:spAutoFit/>
          </a:bodyPr>
          <a:lstStyle/>
          <a:p>
            <a:r>
              <a:rPr lang="en-US" dirty="0">
                <a:solidFill>
                  <a:schemeClr val="bg1"/>
                </a:solidFill>
              </a:rPr>
              <a:t>© SPHERE - The Winston Churchill School, </a:t>
            </a:r>
            <a:r>
              <a:rPr lang="en-US" dirty="0" err="1">
                <a:solidFill>
                  <a:schemeClr val="bg1"/>
                </a:solidFill>
              </a:rPr>
              <a:t>Woking</a:t>
            </a:r>
            <a:endParaRPr lang="en-US" dirty="0">
              <a:solidFill>
                <a:schemeClr val="bg1"/>
              </a:solidFill>
            </a:endParaRPr>
          </a:p>
        </p:txBody>
      </p:sp>
    </p:spTree>
    <p:extLst>
      <p:ext uri="{BB962C8B-B14F-4D97-AF65-F5344CB8AC3E}">
        <p14:creationId xmlns:p14="http://schemas.microsoft.com/office/powerpoint/2010/main" val="294050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496529-9490-C14A-A438-3F73AEB3DA31}"/>
              </a:ext>
            </a:extLst>
          </p:cNvPr>
          <p:cNvSpPr txBox="1"/>
          <p:nvPr/>
        </p:nvSpPr>
        <p:spPr>
          <a:xfrm>
            <a:off x="494009" y="706341"/>
            <a:ext cx="11203982" cy="707886"/>
          </a:xfrm>
          <a:prstGeom prst="rect">
            <a:avLst/>
          </a:prstGeom>
          <a:noFill/>
        </p:spPr>
        <p:txBody>
          <a:bodyPr wrap="square" rtlCol="0">
            <a:spAutoFit/>
          </a:bodyPr>
          <a:lstStyle/>
          <a:p>
            <a:pPr algn="ctr"/>
            <a:r>
              <a:rPr lang="en-US" sz="4000" b="1" i="1" dirty="0">
                <a:solidFill>
                  <a:schemeClr val="accent5">
                    <a:lumMod val="50000"/>
                  </a:schemeClr>
                </a:solidFill>
                <a:latin typeface="Stag TT Semibold" panose="02000603060000020004" pitchFamily="2" charset="77"/>
              </a:rPr>
              <a:t>Help Callum </a:t>
            </a:r>
            <a:r>
              <a:rPr lang="en-US" sz="4000" b="1" dirty="0">
                <a:solidFill>
                  <a:schemeClr val="accent5">
                    <a:lumMod val="50000"/>
                  </a:schemeClr>
                </a:solidFill>
                <a:latin typeface="Stag TT Semibold" panose="02000603060000020004" pitchFamily="2" charset="77"/>
              </a:rPr>
              <a:t>video </a:t>
            </a:r>
            <a:r>
              <a:rPr lang="en-US" sz="4000" b="1" dirty="0">
                <a:latin typeface="Stag TT Semibold" panose="02000603060000020004" pitchFamily="2" charset="77"/>
              </a:rPr>
              <a:t>– </a:t>
            </a:r>
            <a:r>
              <a:rPr lang="en-US" sz="4000" b="1" dirty="0">
                <a:solidFill>
                  <a:srgbClr val="85AAB1"/>
                </a:solidFill>
                <a:latin typeface="Stag TT Semibold" panose="02000603060000020004" pitchFamily="2" charset="77"/>
              </a:rPr>
              <a:t>how and why it was made</a:t>
            </a:r>
          </a:p>
        </p:txBody>
      </p:sp>
      <p:pic>
        <p:nvPicPr>
          <p:cNvPr id="4" name="Picture 3" descr="A picture containing indoor, floor, table, worktable&#10;&#10;Description automatically generated">
            <a:extLst>
              <a:ext uri="{FF2B5EF4-FFF2-40B4-BE49-F238E27FC236}">
                <a16:creationId xmlns:a16="http://schemas.microsoft.com/office/drawing/2014/main" id="{4C542042-A329-2D42-A466-5BA9230A48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581" y="2001997"/>
            <a:ext cx="5570252" cy="3384650"/>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D6FD3A1D-FF78-0E42-84CA-7FE8A1C7F709}"/>
              </a:ext>
            </a:extLst>
          </p:cNvPr>
          <p:cNvSpPr txBox="1"/>
          <p:nvPr/>
        </p:nvSpPr>
        <p:spPr>
          <a:xfrm>
            <a:off x="6096000" y="1719450"/>
            <a:ext cx="5570252" cy="4017446"/>
          </a:xfrm>
          <a:prstGeom prst="rect">
            <a:avLst/>
          </a:prstGeom>
          <a:noFill/>
        </p:spPr>
        <p:txBody>
          <a:bodyPr wrap="square" rtlCol="0">
            <a:spAutoFit/>
          </a:bodyPr>
          <a:lstStyle/>
          <a:p>
            <a:pPr marL="742950" lvl="1" indent="-285750">
              <a:lnSpc>
                <a:spcPct val="114000"/>
              </a:lnSpc>
              <a:spcAft>
                <a:spcPts val="120"/>
              </a:spcAft>
              <a:buFont typeface="Arial" panose="020B0604020202020204" pitchFamily="34" charset="0"/>
              <a:buChar char="•"/>
            </a:pPr>
            <a:r>
              <a:rPr lang="en-US" sz="2500" dirty="0">
                <a:latin typeface="Stag Sans TT Book" panose="020B0503040000020004" pitchFamily="34" charset="77"/>
              </a:rPr>
              <a:t>Based on a true story, gathered during a research project about children and flooding</a:t>
            </a:r>
          </a:p>
          <a:p>
            <a:pPr marL="742950" lvl="1" indent="-285750">
              <a:lnSpc>
                <a:spcPct val="114000"/>
              </a:lnSpc>
              <a:spcAft>
                <a:spcPts val="120"/>
              </a:spcAft>
              <a:buFont typeface="Arial" panose="020B0604020202020204" pitchFamily="34" charset="0"/>
              <a:buChar char="•"/>
            </a:pPr>
            <a:r>
              <a:rPr lang="en-US" sz="2500" dirty="0">
                <a:latin typeface="Stag Sans TT Book" panose="020B0503040000020004" pitchFamily="34" charset="77"/>
              </a:rPr>
              <a:t>Puts you in Callum’s shoes so you experience the floods from his perspective</a:t>
            </a:r>
          </a:p>
          <a:p>
            <a:pPr marL="742950" lvl="1" indent="-285750">
              <a:lnSpc>
                <a:spcPct val="114000"/>
              </a:lnSpc>
              <a:spcAft>
                <a:spcPts val="120"/>
              </a:spcAft>
              <a:buFont typeface="Arial" panose="020B0604020202020204" pitchFamily="34" charset="0"/>
              <a:buChar char="•"/>
            </a:pPr>
            <a:r>
              <a:rPr lang="en-US" sz="2500" dirty="0">
                <a:latin typeface="Stag Sans TT Book" panose="020B0503040000020004" pitchFamily="34" charset="77"/>
              </a:rPr>
              <a:t>Asks you: how would you help Callum with the various challenges he faces?</a:t>
            </a:r>
          </a:p>
        </p:txBody>
      </p:sp>
    </p:spTree>
    <p:extLst>
      <p:ext uri="{BB962C8B-B14F-4D97-AF65-F5344CB8AC3E}">
        <p14:creationId xmlns:p14="http://schemas.microsoft.com/office/powerpoint/2010/main" val="49838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89E6-62CC-5E48-9E19-039C5E9C22A5}"/>
              </a:ext>
            </a:extLst>
          </p:cNvPr>
          <p:cNvSpPr>
            <a:spLocks noGrp="1"/>
          </p:cNvSpPr>
          <p:nvPr>
            <p:ph type="title"/>
          </p:nvPr>
        </p:nvSpPr>
        <p:spPr>
          <a:xfrm>
            <a:off x="838200" y="2227177"/>
            <a:ext cx="10515600" cy="1014788"/>
          </a:xfrm>
        </p:spPr>
        <p:txBody>
          <a:bodyPr/>
          <a:lstStyle/>
          <a:p>
            <a:pPr algn="ctr"/>
            <a:r>
              <a:rPr lang="en-US" b="1" dirty="0">
                <a:solidFill>
                  <a:schemeClr val="accent5">
                    <a:lumMod val="50000"/>
                  </a:schemeClr>
                </a:solidFill>
                <a:latin typeface="Stag TT Semibold" panose="02000603060000020004" pitchFamily="2" charset="77"/>
              </a:rPr>
              <a:t>Help Callum</a:t>
            </a:r>
          </a:p>
        </p:txBody>
      </p:sp>
      <p:sp>
        <p:nvSpPr>
          <p:cNvPr id="3" name="Content Placeholder 2">
            <a:extLst>
              <a:ext uri="{FF2B5EF4-FFF2-40B4-BE49-F238E27FC236}">
                <a16:creationId xmlns:a16="http://schemas.microsoft.com/office/drawing/2014/main" id="{9EFCB35D-1714-9543-900D-B2E13B54EC0C}"/>
              </a:ext>
            </a:extLst>
          </p:cNvPr>
          <p:cNvSpPr>
            <a:spLocks noGrp="1"/>
          </p:cNvSpPr>
          <p:nvPr>
            <p:ph idx="1"/>
          </p:nvPr>
        </p:nvSpPr>
        <p:spPr/>
        <p:txBody>
          <a:bodyPr/>
          <a:lstStyle/>
          <a:p>
            <a:pPr marL="0" indent="0">
              <a:buNone/>
            </a:pPr>
            <a:endParaRPr lang="en-US" dirty="0">
              <a:solidFill>
                <a:srgbClr val="6B9F25"/>
              </a:solidFill>
              <a:hlinkClick r:id="rId4">
                <a:extLst>
                  <a:ext uri="{A12FA001-AC4F-418D-AE19-62706E023703}">
                    <ahyp:hlinkClr xmlns:ahyp="http://schemas.microsoft.com/office/drawing/2018/hyperlinkcolor" val="tx"/>
                  </a:ext>
                </a:extLst>
              </a:hlinkClick>
            </a:endParaRPr>
          </a:p>
          <a:p>
            <a:pPr marL="0" indent="0">
              <a:buNone/>
            </a:pPr>
            <a:endParaRPr lang="en-US" dirty="0">
              <a:solidFill>
                <a:srgbClr val="6B9F25"/>
              </a:solidFill>
              <a:hlinkClick r:id="rId4">
                <a:extLst>
                  <a:ext uri="{A12FA001-AC4F-418D-AE19-62706E023703}">
                    <ahyp:hlinkClr xmlns:ahyp="http://schemas.microsoft.com/office/drawing/2018/hyperlinkcolor" val="tx"/>
                  </a:ext>
                </a:extLst>
              </a:hlinkClick>
            </a:endParaRPr>
          </a:p>
          <a:p>
            <a:pPr marL="0" indent="0">
              <a:buNone/>
            </a:pPr>
            <a:endParaRPr lang="en-US" dirty="0">
              <a:solidFill>
                <a:srgbClr val="6B9F25"/>
              </a:solidFill>
              <a:hlinkClick r:id="rId4">
                <a:extLst>
                  <a:ext uri="{A12FA001-AC4F-418D-AE19-62706E023703}">
                    <ahyp:hlinkClr xmlns:ahyp="http://schemas.microsoft.com/office/drawing/2018/hyperlinkcolor" val="tx"/>
                  </a:ext>
                </a:extLst>
              </a:hlinkClick>
            </a:endParaRPr>
          </a:p>
          <a:p>
            <a:pPr marL="0" indent="0" algn="ctr">
              <a:buNone/>
            </a:pPr>
            <a:r>
              <a:rPr lang="en-US" u="sng" dirty="0">
                <a:solidFill>
                  <a:srgbClr val="009CBD"/>
                </a:solidFill>
                <a:latin typeface="Stag TT Light" panose="02000603060000020004" pitchFamily="2" charset="77"/>
                <a:hlinkClick r:id="rId4">
                  <a:extLst>
                    <a:ext uri="{A12FA001-AC4F-418D-AE19-62706E023703}">
                      <ahyp:hlinkClr xmlns:ahyp="http://schemas.microsoft.com/office/drawing/2018/hyperlinkcolor" val="tx"/>
                    </a:ext>
                  </a:extLst>
                </a:hlinkClick>
              </a:rPr>
              <a:t>https://www.youtube.com/watch?v=4gpOOcQV1fw</a:t>
            </a:r>
            <a:r>
              <a:rPr lang="en-US" u="sng" dirty="0">
                <a:solidFill>
                  <a:srgbClr val="009CBD"/>
                </a:solidFill>
                <a:latin typeface="Stag TT Light" panose="02000603060000020004" pitchFamily="2" charset="77"/>
              </a:rPr>
              <a:t> </a:t>
            </a:r>
          </a:p>
        </p:txBody>
      </p:sp>
    </p:spTree>
    <p:extLst>
      <p:ext uri="{BB962C8B-B14F-4D97-AF65-F5344CB8AC3E}">
        <p14:creationId xmlns:p14="http://schemas.microsoft.com/office/powerpoint/2010/main" val="195933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D636-C66A-D54B-8571-8AB0C2940F80}"/>
              </a:ext>
            </a:extLst>
          </p:cNvPr>
          <p:cNvSpPr>
            <a:spLocks noGrp="1"/>
          </p:cNvSpPr>
          <p:nvPr>
            <p:ph type="title"/>
          </p:nvPr>
        </p:nvSpPr>
        <p:spPr>
          <a:xfrm>
            <a:off x="838200" y="747510"/>
            <a:ext cx="10515600" cy="1325563"/>
          </a:xfrm>
        </p:spPr>
        <p:txBody>
          <a:bodyPr>
            <a:normAutofit fontScale="90000"/>
          </a:bodyPr>
          <a:lstStyle/>
          <a:p>
            <a:pPr algn="ctr"/>
            <a:r>
              <a:rPr lang="en-US" sz="4900" b="1" dirty="0">
                <a:solidFill>
                  <a:schemeClr val="accent5">
                    <a:lumMod val="50000"/>
                  </a:schemeClr>
                </a:solidFill>
                <a:latin typeface="Stag TT Semibold" panose="02000603060000020004" pitchFamily="2" charset="77"/>
              </a:rPr>
              <a:t>Group Activity: </a:t>
            </a:r>
            <a:br>
              <a:rPr lang="en-US" b="1" dirty="0">
                <a:latin typeface="+mn-lt"/>
              </a:rPr>
            </a:br>
            <a:r>
              <a:rPr lang="en-US" b="1" dirty="0">
                <a:solidFill>
                  <a:srgbClr val="85AAB1"/>
                </a:solidFill>
                <a:latin typeface="Stag TT Semibold" panose="02000603060000020004" pitchFamily="2" charset="77"/>
              </a:rPr>
              <a:t>How would you help Callum?</a:t>
            </a:r>
          </a:p>
        </p:txBody>
      </p:sp>
      <p:pic>
        <p:nvPicPr>
          <p:cNvPr id="9" name="Content Placeholder 8" descr="A person standing in front of a brick building&#10;&#10;Description automatically generated with medium confidence">
            <a:extLst>
              <a:ext uri="{FF2B5EF4-FFF2-40B4-BE49-F238E27FC236}">
                <a16:creationId xmlns:a16="http://schemas.microsoft.com/office/drawing/2014/main" id="{E65AAE51-9EC1-5D49-B6A1-5AD8E02B13ED}"/>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l="8257" r="9853"/>
          <a:stretch/>
        </p:blipFill>
        <p:spPr>
          <a:xfrm>
            <a:off x="2821255" y="2209959"/>
            <a:ext cx="6549489" cy="31588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2983565"/>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TotalTime>
  <Words>739</Words>
  <Application>Microsoft Office PowerPoint</Application>
  <PresentationFormat>Widescreen</PresentationFormat>
  <Paragraphs>126</Paragraphs>
  <Slides>10</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Stag Sans TT Book</vt:lpstr>
      <vt:lpstr>Stag Sans TT Semibold</vt:lpstr>
      <vt:lpstr>Stag TT Light</vt:lpstr>
      <vt:lpstr>Stag TT Semibold</vt:lpstr>
      <vt:lpstr>Times New Roman</vt:lpstr>
      <vt:lpstr>Office Theme</vt:lpstr>
      <vt:lpstr>Help Callum</vt:lpstr>
      <vt:lpstr>Flooding – Help Callum video</vt:lpstr>
      <vt:lpstr>Aims for today:</vt:lpstr>
      <vt:lpstr>PowerPoint Presentation</vt:lpstr>
      <vt:lpstr>PowerPoint Presentation</vt:lpstr>
      <vt:lpstr>PowerPoint Presentation</vt:lpstr>
      <vt:lpstr>PowerPoint Presentation</vt:lpstr>
      <vt:lpstr>Help Callum</vt:lpstr>
      <vt:lpstr>Group Activity:  How would you help Callum?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Flooding – Help Callum video</dc:title>
  <dc:creator>Lloyd Williams, Alison</dc:creator>
  <cp:lastModifiedBy>Amy Richardson</cp:lastModifiedBy>
  <cp:revision>37</cp:revision>
  <dcterms:created xsi:type="dcterms:W3CDTF">2021-08-04T10:28:05Z</dcterms:created>
  <dcterms:modified xsi:type="dcterms:W3CDTF">2022-03-29T10:42:40Z</dcterms:modified>
</cp:coreProperties>
</file>